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IBM Plex Sans Thin" charset="1" panose="020B0203050203000203"/>
      <p:regular r:id="rId18"/>
    </p:embeddedFont>
    <p:embeddedFont>
      <p:font typeface="IBM Plex Sans Thin Italics" charset="1" panose="020B0203050203000203"/>
      <p:regular r:id="rId19"/>
    </p:embeddedFont>
    <p:embeddedFont>
      <p:font typeface="IBM Plex Sans Medium" charset="1" panose="020B0603050203000203"/>
      <p:regular r:id="rId20"/>
    </p:embeddedFont>
    <p:embeddedFont>
      <p:font typeface="IBM Plex Sans Medium Italics" charset="1" panose="020B0603050203000203"/>
      <p:regular r:id="rId21"/>
    </p:embeddedFont>
    <p:embeddedFont>
      <p:font typeface="Nunito" charset="1" panose="00000000000000000000"/>
      <p:regular r:id="rId22"/>
    </p:embeddedFont>
    <p:embeddedFont>
      <p:font typeface="Nunito Bold" charset="1" panose="00000000000000000000"/>
      <p:regular r:id="rId23"/>
    </p:embeddedFont>
    <p:embeddedFont>
      <p:font typeface="Nunito Italics" charset="1" panose="00000000000000000000"/>
      <p:regular r:id="rId24"/>
    </p:embeddedFont>
    <p:embeddedFont>
      <p:font typeface="Nunito Bold Italics" charset="1" panose="00000000000000000000"/>
      <p:regular r:id="rId25"/>
    </p:embeddedFont>
    <p:embeddedFont>
      <p:font typeface="Nunito Extra-Light" charset="1" panose="00000000000000000000"/>
      <p:regular r:id="rId26"/>
    </p:embeddedFont>
    <p:embeddedFont>
      <p:font typeface="Nunito Extra-Light Italics" charset="1" panose="00000000000000000000"/>
      <p:regular r:id="rId27"/>
    </p:embeddedFont>
    <p:embeddedFont>
      <p:font typeface="Nunito Light" charset="1" panose="00000000000000000000"/>
      <p:regular r:id="rId28"/>
    </p:embeddedFont>
    <p:embeddedFont>
      <p:font typeface="Nunito Light Italics" charset="1" panose="00000000000000000000"/>
      <p:regular r:id="rId29"/>
    </p:embeddedFont>
    <p:embeddedFont>
      <p:font typeface="Nunito Medium" charset="1" panose="00000000000000000000"/>
      <p:regular r:id="rId30"/>
    </p:embeddedFont>
    <p:embeddedFont>
      <p:font typeface="Nunito Medium Italics" charset="1" panose="00000000000000000000"/>
      <p:regular r:id="rId31"/>
    </p:embeddedFont>
    <p:embeddedFont>
      <p:font typeface="Nunito Semi-Bold" charset="1" panose="00000000000000000000"/>
      <p:regular r:id="rId32"/>
    </p:embeddedFont>
    <p:embeddedFont>
      <p:font typeface="Nunito Semi-Bold Italics" charset="1" panose="00000000000000000000"/>
      <p:regular r:id="rId33"/>
    </p:embeddedFont>
    <p:embeddedFont>
      <p:font typeface="Nunito Ultra-Bold" charset="1" panose="00000000000000000000"/>
      <p:regular r:id="rId34"/>
    </p:embeddedFont>
    <p:embeddedFont>
      <p:font typeface="Nunito Ultra-Bold Italics" charset="1" panose="00000000000000000000"/>
      <p:regular r:id="rId35"/>
    </p:embeddedFont>
    <p:embeddedFont>
      <p:font typeface="Nunito Heavy" charset="1" panose="00000000000000000000"/>
      <p:regular r:id="rId36"/>
    </p:embeddedFont>
    <p:embeddedFont>
      <p:font typeface="Nunito Heavy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notesSlides/notesSlide2.xml" Type="http://schemas.openxmlformats.org/officeDocument/2006/relationships/notesSlide"/><Relationship Id="rId59" Target="notesSlides/notesSlide3.xml" Type="http://schemas.openxmlformats.org/officeDocument/2006/relationships/notesSlide"/><Relationship Id="rId6" Target="fonts/font6.fntdata" Type="http://schemas.openxmlformats.org/officeDocument/2006/relationships/font"/><Relationship Id="rId60" Target="notesSlides/notesSlide4.xml" Type="http://schemas.openxmlformats.org/officeDocument/2006/relationships/notesSlide"/><Relationship Id="rId61" Target="notesSlides/notesSlide5.xml" Type="http://schemas.openxmlformats.org/officeDocument/2006/relationships/notesSlide"/><Relationship Id="rId62" Target="notesSlides/notesSlide6.xml" Type="http://schemas.openxmlformats.org/officeDocument/2006/relationships/notesSlide"/><Relationship Id="rId63" Target="notesSlides/notesSlide7.xml" Type="http://schemas.openxmlformats.org/officeDocument/2006/relationships/notesSlide"/><Relationship Id="rId64" Target="notesSlides/notesSlide8.xml" Type="http://schemas.openxmlformats.org/officeDocument/2006/relationships/notesSlide"/><Relationship Id="rId65" Target="notesSlides/notesSlide9.xml" Type="http://schemas.openxmlformats.org/officeDocument/2006/relationships/notesSlide"/><Relationship Id="rId66" Target="notesSlides/notesSlide10.xml" Type="http://schemas.openxmlformats.org/officeDocument/2006/relationships/notesSlide"/><Relationship Id="rId67" Target="notesSlides/notesSlide11.xml" Type="http://schemas.openxmlformats.org/officeDocument/2006/relationships/notesSlide"/><Relationship Id="rId68" Target="notesSlides/notesSlide12.xml" Type="http://schemas.openxmlformats.org/officeDocument/2006/relationships/notesSlide"/><Relationship Id="rId69" Target="notesSlides/notesSlide13.xml" Type="http://schemas.openxmlformats.org/officeDocument/2006/relationships/notesSlide"/><Relationship Id="rId7" Target="fonts/font7.fntdata" Type="http://schemas.openxmlformats.org/officeDocument/2006/relationships/font"/><Relationship Id="rId70" Target="notesSlides/notesSlide14.xml" Type="http://schemas.openxmlformats.org/officeDocument/2006/relationships/notesSlide"/><Relationship Id="rId71" Target="notesSlides/notesSlide15.xml" Type="http://schemas.openxmlformats.org/officeDocument/2006/relationships/notesSlide"/><Relationship Id="rId72" Target="notesSlides/notesSlide16.xml" Type="http://schemas.openxmlformats.org/officeDocument/2006/relationships/notesSlide"/><Relationship Id="rId73" Target="notesSlides/notesSlide17.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Reference</a:t>
            </a:r>
          </a:p>
          <a:p>
            <a:r>
              <a:rPr lang="en-US"/>
              <a:t/>
            </a:r>
          </a:p>
          <a:p>
            <a:r>
              <a:rPr lang="en-US"/>
              <a:t>These are the references for this session.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9.jpeg" Type="http://schemas.openxmlformats.org/officeDocument/2006/relationships/image"/><Relationship Id="rId5" Target="../media/VAGC3OvFG8w.mp4" Type="http://schemas.openxmlformats.org/officeDocument/2006/relationships/video"/><Relationship Id="rId6" Target="../media/VAGC3OvFG8w.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https://www.coursera.org/" TargetMode="External" Type="http://schemas.openxmlformats.org/officeDocument/2006/relationships/hyperlink"/><Relationship Id="rId5" Target="https://www.udacity.com/" TargetMode="External" Type="http://schemas.openxmlformats.org/officeDocument/2006/relationships/hyperlink"/><Relationship Id="rId6" Target="https://www.kaggle.com/learn"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Freeform 11" id="11" descr="A blue circle with icons and circles  Description automatically generated with medium confidence"/>
          <p:cNvSpPr/>
          <p:nvPr/>
        </p:nvSpPr>
        <p:spPr>
          <a:xfrm flipH="false" flipV="false" rot="0">
            <a:off x="-64394" y="-11978"/>
            <a:ext cx="18416790" cy="10359446"/>
          </a:xfrm>
          <a:custGeom>
            <a:avLst/>
            <a:gdLst/>
            <a:ahLst/>
            <a:cxnLst/>
            <a:rect r="r" b="b" t="t" l="l"/>
            <a:pathLst>
              <a:path h="10359446" w="18416790">
                <a:moveTo>
                  <a:pt x="0" y="0"/>
                </a:moveTo>
                <a:lnTo>
                  <a:pt x="18416790" y="0"/>
                </a:lnTo>
                <a:lnTo>
                  <a:pt x="18416790" y="10359446"/>
                </a:lnTo>
                <a:lnTo>
                  <a:pt x="0" y="10359446"/>
                </a:lnTo>
                <a:lnTo>
                  <a:pt x="0" y="0"/>
                </a:lnTo>
                <a:close/>
              </a:path>
            </a:pathLst>
          </a:custGeom>
          <a:blipFill>
            <a:blip r:embed="rId4"/>
            <a:stretch>
              <a:fillRect l="0" t="0" r="0" b="-18407"/>
            </a:stretch>
          </a:blipFill>
        </p:spPr>
      </p:sp>
      <p:grpSp>
        <p:nvGrpSpPr>
          <p:cNvPr name="Group 12" id="12"/>
          <p:cNvGrpSpPr/>
          <p:nvPr/>
        </p:nvGrpSpPr>
        <p:grpSpPr>
          <a:xfrm rot="0">
            <a:off x="-71120" y="2906"/>
            <a:ext cx="18430240" cy="10448472"/>
            <a:chOff x="0" y="0"/>
            <a:chExt cx="24573653" cy="13931296"/>
          </a:xfrm>
        </p:grpSpPr>
        <p:sp>
          <p:nvSpPr>
            <p:cNvPr name="Freeform 13" id="13"/>
            <p:cNvSpPr/>
            <p:nvPr/>
          </p:nvSpPr>
          <p:spPr>
            <a:xfrm flipH="false" flipV="false" rot="0">
              <a:off x="0" y="0"/>
              <a:ext cx="24573612" cy="13931264"/>
            </a:xfrm>
            <a:custGeom>
              <a:avLst/>
              <a:gdLst/>
              <a:ahLst/>
              <a:cxnLst/>
              <a:rect r="r" b="b" t="t" l="l"/>
              <a:pathLst>
                <a:path h="13931264" w="24573612">
                  <a:moveTo>
                    <a:pt x="0" y="0"/>
                  </a:moveTo>
                  <a:lnTo>
                    <a:pt x="24573612" y="0"/>
                  </a:lnTo>
                  <a:lnTo>
                    <a:pt x="24573612" y="13931264"/>
                  </a:lnTo>
                  <a:lnTo>
                    <a:pt x="0" y="13931264"/>
                  </a:lnTo>
                  <a:close/>
                </a:path>
              </a:pathLst>
            </a:custGeom>
            <a:solidFill>
              <a:srgbClr val="002060">
                <a:alpha val="93725"/>
              </a:srgbClr>
            </a:solidFill>
          </p:spPr>
        </p:sp>
      </p:grpSp>
      <p:grpSp>
        <p:nvGrpSpPr>
          <p:cNvPr name="Group 14" id="14"/>
          <p:cNvGrpSpPr/>
          <p:nvPr/>
        </p:nvGrpSpPr>
        <p:grpSpPr>
          <a:xfrm rot="0">
            <a:off x="2220088" y="880532"/>
            <a:ext cx="13847822" cy="6866482"/>
            <a:chOff x="0" y="0"/>
            <a:chExt cx="18463763" cy="9155309"/>
          </a:xfrm>
        </p:grpSpPr>
        <p:sp>
          <p:nvSpPr>
            <p:cNvPr name="Freeform 15" id="15"/>
            <p:cNvSpPr/>
            <p:nvPr/>
          </p:nvSpPr>
          <p:spPr>
            <a:xfrm flipH="false" flipV="false" rot="0">
              <a:off x="33909" y="33909"/>
              <a:ext cx="18395949" cy="9087485"/>
            </a:xfrm>
            <a:custGeom>
              <a:avLst/>
              <a:gdLst/>
              <a:ahLst/>
              <a:cxnLst/>
              <a:rect r="r" b="b" t="t" l="l"/>
              <a:pathLst>
                <a:path h="9087485" w="18395949">
                  <a:moveTo>
                    <a:pt x="0" y="739902"/>
                  </a:moveTo>
                  <a:cubicBezTo>
                    <a:pt x="0" y="331216"/>
                    <a:pt x="332486" y="0"/>
                    <a:pt x="742696" y="0"/>
                  </a:cubicBezTo>
                  <a:lnTo>
                    <a:pt x="17653253" y="0"/>
                  </a:lnTo>
                  <a:cubicBezTo>
                    <a:pt x="18063464" y="0"/>
                    <a:pt x="18395949" y="331216"/>
                    <a:pt x="18395949" y="739902"/>
                  </a:cubicBezTo>
                  <a:lnTo>
                    <a:pt x="18395949" y="8347583"/>
                  </a:lnTo>
                  <a:cubicBezTo>
                    <a:pt x="18395949" y="8756269"/>
                    <a:pt x="18063464" y="9087485"/>
                    <a:pt x="17653253" y="9087485"/>
                  </a:cubicBezTo>
                  <a:lnTo>
                    <a:pt x="742696" y="9087485"/>
                  </a:lnTo>
                  <a:cubicBezTo>
                    <a:pt x="332486" y="9087485"/>
                    <a:pt x="0" y="8756269"/>
                    <a:pt x="0" y="8347583"/>
                  </a:cubicBezTo>
                  <a:close/>
                </a:path>
              </a:pathLst>
            </a:custGeom>
            <a:solidFill>
              <a:srgbClr val="E5EEFF"/>
            </a:solidFill>
          </p:spPr>
        </p:sp>
        <p:sp>
          <p:nvSpPr>
            <p:cNvPr name="Freeform 16" id="16"/>
            <p:cNvSpPr/>
            <p:nvPr/>
          </p:nvSpPr>
          <p:spPr>
            <a:xfrm flipH="false" flipV="false" rot="0">
              <a:off x="0" y="0"/>
              <a:ext cx="18463768" cy="9155303"/>
            </a:xfrm>
            <a:custGeom>
              <a:avLst/>
              <a:gdLst/>
              <a:ahLst/>
              <a:cxnLst/>
              <a:rect r="r" b="b" t="t" l="l"/>
              <a:pathLst>
                <a:path h="9155303" w="18463768">
                  <a:moveTo>
                    <a:pt x="0" y="773811"/>
                  </a:moveTo>
                  <a:cubicBezTo>
                    <a:pt x="0" y="346329"/>
                    <a:pt x="347853" y="0"/>
                    <a:pt x="776605" y="0"/>
                  </a:cubicBezTo>
                  <a:lnTo>
                    <a:pt x="17687162" y="0"/>
                  </a:lnTo>
                  <a:lnTo>
                    <a:pt x="17687162" y="33909"/>
                  </a:lnTo>
                  <a:lnTo>
                    <a:pt x="17687162" y="0"/>
                  </a:lnTo>
                  <a:cubicBezTo>
                    <a:pt x="18115914" y="0"/>
                    <a:pt x="18463768" y="346329"/>
                    <a:pt x="18463768" y="773811"/>
                  </a:cubicBezTo>
                  <a:lnTo>
                    <a:pt x="18429858" y="773811"/>
                  </a:lnTo>
                  <a:lnTo>
                    <a:pt x="18463768" y="773811"/>
                  </a:lnTo>
                  <a:lnTo>
                    <a:pt x="18463768" y="8381492"/>
                  </a:lnTo>
                  <a:lnTo>
                    <a:pt x="18429858" y="8381492"/>
                  </a:lnTo>
                  <a:lnTo>
                    <a:pt x="18463768" y="8381492"/>
                  </a:lnTo>
                  <a:cubicBezTo>
                    <a:pt x="18463768" y="8808974"/>
                    <a:pt x="18115914" y="9155303"/>
                    <a:pt x="17687162" y="9155303"/>
                  </a:cubicBezTo>
                  <a:lnTo>
                    <a:pt x="17687162" y="9121394"/>
                  </a:lnTo>
                  <a:lnTo>
                    <a:pt x="17687162" y="9155303"/>
                  </a:lnTo>
                  <a:lnTo>
                    <a:pt x="776605" y="9155303"/>
                  </a:lnTo>
                  <a:lnTo>
                    <a:pt x="776605" y="9121394"/>
                  </a:lnTo>
                  <a:lnTo>
                    <a:pt x="776605" y="9155303"/>
                  </a:lnTo>
                  <a:cubicBezTo>
                    <a:pt x="347853" y="9155303"/>
                    <a:pt x="0" y="8808974"/>
                    <a:pt x="0" y="8381492"/>
                  </a:cubicBezTo>
                  <a:lnTo>
                    <a:pt x="0" y="773811"/>
                  </a:lnTo>
                  <a:lnTo>
                    <a:pt x="33909" y="773811"/>
                  </a:lnTo>
                  <a:lnTo>
                    <a:pt x="0" y="773811"/>
                  </a:lnTo>
                  <a:moveTo>
                    <a:pt x="67691" y="773811"/>
                  </a:moveTo>
                  <a:lnTo>
                    <a:pt x="67691" y="8381492"/>
                  </a:lnTo>
                  <a:lnTo>
                    <a:pt x="33909" y="8381492"/>
                  </a:lnTo>
                  <a:lnTo>
                    <a:pt x="67691" y="8381492"/>
                  </a:lnTo>
                  <a:cubicBezTo>
                    <a:pt x="67691" y="8771255"/>
                    <a:pt x="384937" y="9087486"/>
                    <a:pt x="776478" y="9087486"/>
                  </a:cubicBezTo>
                  <a:lnTo>
                    <a:pt x="17687162" y="9087486"/>
                  </a:lnTo>
                  <a:cubicBezTo>
                    <a:pt x="18078703" y="9087486"/>
                    <a:pt x="18395950" y="8771255"/>
                    <a:pt x="18395950" y="8381492"/>
                  </a:cubicBezTo>
                  <a:lnTo>
                    <a:pt x="18395950" y="773811"/>
                  </a:lnTo>
                  <a:cubicBezTo>
                    <a:pt x="18395950" y="384048"/>
                    <a:pt x="18078703" y="67818"/>
                    <a:pt x="17687162" y="67818"/>
                  </a:cubicBezTo>
                  <a:lnTo>
                    <a:pt x="776605" y="67818"/>
                  </a:lnTo>
                  <a:lnTo>
                    <a:pt x="776605" y="33909"/>
                  </a:lnTo>
                  <a:lnTo>
                    <a:pt x="776605" y="67691"/>
                  </a:lnTo>
                  <a:cubicBezTo>
                    <a:pt x="385064" y="67691"/>
                    <a:pt x="67818" y="383921"/>
                    <a:pt x="67818" y="773684"/>
                  </a:cubicBezTo>
                  <a:close/>
                </a:path>
              </a:pathLst>
            </a:custGeom>
            <a:solidFill>
              <a:srgbClr val="9BDBFB"/>
            </a:solidFill>
          </p:spPr>
        </p:sp>
      </p:grpSp>
      <p:sp>
        <p:nvSpPr>
          <p:cNvPr name="Freeform 17" id="17" descr="A close up of a sign  Description automatically generated"/>
          <p:cNvSpPr/>
          <p:nvPr/>
        </p:nvSpPr>
        <p:spPr>
          <a:xfrm flipH="false" flipV="false" rot="0">
            <a:off x="9474006" y="2215282"/>
            <a:ext cx="2327956" cy="778220"/>
          </a:xfrm>
          <a:custGeom>
            <a:avLst/>
            <a:gdLst/>
            <a:ahLst/>
            <a:cxnLst/>
            <a:rect r="r" b="b" t="t" l="l"/>
            <a:pathLst>
              <a:path h="778220" w="2327956">
                <a:moveTo>
                  <a:pt x="0" y="0"/>
                </a:moveTo>
                <a:lnTo>
                  <a:pt x="2327956" y="0"/>
                </a:lnTo>
                <a:lnTo>
                  <a:pt x="2327956" y="778220"/>
                </a:lnTo>
                <a:lnTo>
                  <a:pt x="0" y="778220"/>
                </a:lnTo>
                <a:lnTo>
                  <a:pt x="0" y="0"/>
                </a:lnTo>
                <a:close/>
              </a:path>
            </a:pathLst>
          </a:custGeom>
          <a:blipFill>
            <a:blip r:embed="rId5"/>
            <a:stretch>
              <a:fillRect l="0" t="0" r="0" b="0"/>
            </a:stretch>
          </a:blipFill>
        </p:spPr>
      </p:sp>
      <p:sp>
        <p:nvSpPr>
          <p:cNvPr name="Freeform 18" id="18"/>
          <p:cNvSpPr/>
          <p:nvPr/>
        </p:nvSpPr>
        <p:spPr>
          <a:xfrm flipH="false" flipV="false" rot="0">
            <a:off x="7313776" y="2189896"/>
            <a:ext cx="1575550" cy="828994"/>
          </a:xfrm>
          <a:custGeom>
            <a:avLst/>
            <a:gdLst/>
            <a:ahLst/>
            <a:cxnLst/>
            <a:rect r="r" b="b" t="t" l="l"/>
            <a:pathLst>
              <a:path h="828994" w="1575550">
                <a:moveTo>
                  <a:pt x="0" y="0"/>
                </a:moveTo>
                <a:lnTo>
                  <a:pt x="1575550" y="0"/>
                </a:lnTo>
                <a:lnTo>
                  <a:pt x="1575550" y="828994"/>
                </a:lnTo>
                <a:lnTo>
                  <a:pt x="0" y="828994"/>
                </a:lnTo>
                <a:lnTo>
                  <a:pt x="0" y="0"/>
                </a:lnTo>
                <a:close/>
              </a:path>
            </a:pathLst>
          </a:custGeom>
          <a:blipFill>
            <a:blip r:embed="rId6"/>
            <a:stretch>
              <a:fillRect l="0" t="-25867" r="0" b="-1"/>
            </a:stretch>
          </a:blipFill>
        </p:spPr>
      </p:sp>
      <p:sp>
        <p:nvSpPr>
          <p:cNvPr name="AutoShape 19" id="19"/>
          <p:cNvSpPr/>
          <p:nvPr/>
        </p:nvSpPr>
        <p:spPr>
          <a:xfrm rot="5342714">
            <a:off x="8610035" y="2604393"/>
            <a:ext cx="1143263" cy="0"/>
          </a:xfrm>
          <a:prstGeom prst="line">
            <a:avLst/>
          </a:prstGeom>
          <a:ln cap="rnd" w="9525">
            <a:solidFill>
              <a:srgbClr val="A5A5A5"/>
            </a:solidFill>
            <a:prstDash val="solid"/>
            <a:headEnd type="none" len="sm" w="sm"/>
            <a:tailEnd type="none" len="sm" w="sm"/>
          </a:ln>
        </p:spPr>
      </p:sp>
      <p:sp>
        <p:nvSpPr>
          <p:cNvPr name="AutoShape 20" id="20"/>
          <p:cNvSpPr/>
          <p:nvPr/>
        </p:nvSpPr>
        <p:spPr>
          <a:xfrm rot="5342714">
            <a:off x="11522671" y="2604393"/>
            <a:ext cx="1143263" cy="0"/>
          </a:xfrm>
          <a:prstGeom prst="line">
            <a:avLst/>
          </a:prstGeom>
          <a:ln cap="rnd" w="9525">
            <a:solidFill>
              <a:srgbClr val="A5A5A5"/>
            </a:solidFill>
            <a:prstDash val="solid"/>
            <a:headEnd type="none" len="sm" w="sm"/>
            <a:tailEnd type="none" len="sm" w="sm"/>
          </a:ln>
        </p:spPr>
      </p:sp>
      <p:sp>
        <p:nvSpPr>
          <p:cNvPr name="Freeform 21" id="21"/>
          <p:cNvSpPr/>
          <p:nvPr/>
        </p:nvSpPr>
        <p:spPr>
          <a:xfrm flipH="false" flipV="false" rot="0">
            <a:off x="12386646" y="2240978"/>
            <a:ext cx="2804762" cy="726828"/>
          </a:xfrm>
          <a:custGeom>
            <a:avLst/>
            <a:gdLst/>
            <a:ahLst/>
            <a:cxnLst/>
            <a:rect r="r" b="b" t="t" l="l"/>
            <a:pathLst>
              <a:path h="726828" w="2804762">
                <a:moveTo>
                  <a:pt x="0" y="0"/>
                </a:moveTo>
                <a:lnTo>
                  <a:pt x="2804762" y="0"/>
                </a:lnTo>
                <a:lnTo>
                  <a:pt x="2804762" y="726828"/>
                </a:lnTo>
                <a:lnTo>
                  <a:pt x="0" y="726828"/>
                </a:lnTo>
                <a:lnTo>
                  <a:pt x="0" y="0"/>
                </a:lnTo>
                <a:close/>
              </a:path>
            </a:pathLst>
          </a:custGeom>
          <a:blipFill>
            <a:blip r:embed="rId7"/>
            <a:stretch>
              <a:fillRect l="0" t="0" r="-5507" b="0"/>
            </a:stretch>
          </a:blipFill>
        </p:spPr>
      </p:sp>
      <p:sp>
        <p:nvSpPr>
          <p:cNvPr name="AutoShape 22" id="22"/>
          <p:cNvSpPr/>
          <p:nvPr/>
        </p:nvSpPr>
        <p:spPr>
          <a:xfrm rot="5342714">
            <a:off x="6449805" y="2604393"/>
            <a:ext cx="1143263" cy="0"/>
          </a:xfrm>
          <a:prstGeom prst="line">
            <a:avLst/>
          </a:prstGeom>
          <a:ln cap="rnd" w="9525">
            <a:solidFill>
              <a:srgbClr val="A5A5A5"/>
            </a:solidFill>
            <a:prstDash val="solid"/>
            <a:headEnd type="none" len="sm" w="sm"/>
            <a:tailEnd type="none" len="sm" w="sm"/>
          </a:ln>
        </p:spPr>
      </p:sp>
      <p:sp>
        <p:nvSpPr>
          <p:cNvPr name="Freeform 23" id="23" descr="A blue and black text  Description automatically generated"/>
          <p:cNvSpPr/>
          <p:nvPr/>
        </p:nvSpPr>
        <p:spPr>
          <a:xfrm flipH="false" flipV="false" rot="0">
            <a:off x="3096584" y="1964352"/>
            <a:ext cx="3632512" cy="908128"/>
          </a:xfrm>
          <a:custGeom>
            <a:avLst/>
            <a:gdLst/>
            <a:ahLst/>
            <a:cxnLst/>
            <a:rect r="r" b="b" t="t" l="l"/>
            <a:pathLst>
              <a:path h="908128" w="3632512">
                <a:moveTo>
                  <a:pt x="0" y="0"/>
                </a:moveTo>
                <a:lnTo>
                  <a:pt x="3632512" y="0"/>
                </a:lnTo>
                <a:lnTo>
                  <a:pt x="3632512" y="908128"/>
                </a:lnTo>
                <a:lnTo>
                  <a:pt x="0" y="908128"/>
                </a:lnTo>
                <a:lnTo>
                  <a:pt x="0" y="0"/>
                </a:lnTo>
                <a:close/>
              </a:path>
            </a:pathLst>
          </a:custGeom>
          <a:blipFill>
            <a:blip r:embed="rId8"/>
            <a:stretch>
              <a:fillRect l="0" t="0" r="0" b="0"/>
            </a:stretch>
          </a:blipFill>
        </p:spPr>
      </p:sp>
      <p:sp>
        <p:nvSpPr>
          <p:cNvPr name="TextBox 24" id="24"/>
          <p:cNvSpPr txBox="true"/>
          <p:nvPr/>
        </p:nvSpPr>
        <p:spPr>
          <a:xfrm rot="0">
            <a:off x="2491065" y="7923485"/>
            <a:ext cx="2730990" cy="510143"/>
          </a:xfrm>
          <a:prstGeom prst="rect">
            <a:avLst/>
          </a:prstGeom>
        </p:spPr>
        <p:txBody>
          <a:bodyPr anchor="t" rtlCol="false" tIns="0" lIns="0" bIns="0" rIns="0">
            <a:spAutoFit/>
          </a:bodyPr>
          <a:lstStyle/>
          <a:p>
            <a:pPr algn="l">
              <a:lnSpc>
                <a:spcPts val="2879"/>
              </a:lnSpc>
            </a:pPr>
            <a:r>
              <a:rPr lang="en-US" sz="2400">
                <a:solidFill>
                  <a:srgbClr val="F2F2F2"/>
                </a:solidFill>
                <a:latin typeface="Arial Bold"/>
              </a:rPr>
              <a:t>Student Details </a:t>
            </a:r>
          </a:p>
        </p:txBody>
      </p:sp>
      <p:grpSp>
        <p:nvGrpSpPr>
          <p:cNvPr name="Group 25" id="25"/>
          <p:cNvGrpSpPr/>
          <p:nvPr/>
        </p:nvGrpSpPr>
        <p:grpSpPr>
          <a:xfrm rot="0">
            <a:off x="3285646" y="5556252"/>
            <a:ext cx="11716702" cy="1869018"/>
            <a:chOff x="0" y="0"/>
            <a:chExt cx="15622269" cy="2492024"/>
          </a:xfrm>
        </p:grpSpPr>
        <p:sp>
          <p:nvSpPr>
            <p:cNvPr name="Freeform 26" id="26"/>
            <p:cNvSpPr/>
            <p:nvPr/>
          </p:nvSpPr>
          <p:spPr>
            <a:xfrm flipH="false" flipV="false" rot="0">
              <a:off x="0" y="0"/>
              <a:ext cx="15622270" cy="2491994"/>
            </a:xfrm>
            <a:custGeom>
              <a:avLst/>
              <a:gdLst/>
              <a:ahLst/>
              <a:cxnLst/>
              <a:rect r="r" b="b" t="t" l="l"/>
              <a:pathLst>
                <a:path h="2491994" w="15622270">
                  <a:moveTo>
                    <a:pt x="0" y="415290"/>
                  </a:moveTo>
                  <a:cubicBezTo>
                    <a:pt x="0" y="185928"/>
                    <a:pt x="185928" y="0"/>
                    <a:pt x="415290" y="0"/>
                  </a:cubicBezTo>
                  <a:lnTo>
                    <a:pt x="15206980" y="0"/>
                  </a:lnTo>
                  <a:cubicBezTo>
                    <a:pt x="15436343" y="0"/>
                    <a:pt x="15622270" y="185928"/>
                    <a:pt x="15622270" y="415290"/>
                  </a:cubicBezTo>
                  <a:lnTo>
                    <a:pt x="15622270" y="2076704"/>
                  </a:lnTo>
                  <a:cubicBezTo>
                    <a:pt x="15622270" y="2306066"/>
                    <a:pt x="15436343" y="2491994"/>
                    <a:pt x="15206980" y="2491994"/>
                  </a:cubicBezTo>
                  <a:lnTo>
                    <a:pt x="415290" y="2491994"/>
                  </a:lnTo>
                  <a:cubicBezTo>
                    <a:pt x="185928" y="2491994"/>
                    <a:pt x="0" y="2306066"/>
                    <a:pt x="0" y="2076704"/>
                  </a:cubicBezTo>
                  <a:close/>
                </a:path>
              </a:pathLst>
            </a:custGeom>
            <a:solidFill>
              <a:srgbClr val="002060"/>
            </a:solidFill>
          </p:spPr>
        </p:sp>
        <p:sp>
          <p:nvSpPr>
            <p:cNvPr name="TextBox 27" id="27"/>
            <p:cNvSpPr txBox="true"/>
            <p:nvPr/>
          </p:nvSpPr>
          <p:spPr>
            <a:xfrm>
              <a:off x="0" y="-85725"/>
              <a:ext cx="15622269" cy="2577749"/>
            </a:xfrm>
            <a:prstGeom prst="rect">
              <a:avLst/>
            </a:prstGeom>
          </p:spPr>
          <p:txBody>
            <a:bodyPr anchor="ctr" rtlCol="false" tIns="50800" lIns="50800" bIns="50800" rIns="50800"/>
            <a:lstStyle/>
            <a:p>
              <a:pPr algn="ctr">
                <a:lnSpc>
                  <a:spcPts val="4800"/>
                </a:lnSpc>
              </a:pPr>
              <a:r>
                <a:rPr lang="en-US" sz="4000">
                  <a:solidFill>
                    <a:srgbClr val="F2F2F2"/>
                  </a:solidFill>
                  <a:latin typeface="Arial Bold"/>
                </a:rPr>
                <a:t> Detecting Spam Emails</a:t>
              </a:r>
            </a:p>
          </p:txBody>
        </p:sp>
      </p:grpSp>
      <p:sp>
        <p:nvSpPr>
          <p:cNvPr name="TextBox 28" id="28"/>
          <p:cNvSpPr txBox="true"/>
          <p:nvPr/>
        </p:nvSpPr>
        <p:spPr>
          <a:xfrm rot="0">
            <a:off x="3096584" y="8614603"/>
            <a:ext cx="10358518" cy="1047750"/>
          </a:xfrm>
          <a:prstGeom prst="rect">
            <a:avLst/>
          </a:prstGeom>
        </p:spPr>
        <p:txBody>
          <a:bodyPr anchor="t" rtlCol="false" tIns="0" lIns="0" bIns="0" rIns="0">
            <a:spAutoFit/>
          </a:bodyPr>
          <a:lstStyle/>
          <a:p>
            <a:pPr algn="l">
              <a:lnSpc>
                <a:spcPts val="2640"/>
              </a:lnSpc>
            </a:pPr>
            <a:r>
              <a:rPr lang="en-US" sz="2200">
                <a:solidFill>
                  <a:srgbClr val="FFFFFF"/>
                </a:solidFill>
                <a:latin typeface="Arial"/>
              </a:rPr>
              <a:t>Name:                    A.G.GURUHARI</a:t>
            </a:r>
          </a:p>
          <a:p>
            <a:pPr algn="l">
              <a:lnSpc>
                <a:spcPts val="2640"/>
              </a:lnSpc>
            </a:pPr>
            <a:r>
              <a:rPr lang="en-US" sz="2200">
                <a:solidFill>
                  <a:srgbClr val="FFFFFF"/>
                </a:solidFill>
                <a:latin typeface="Arial"/>
              </a:rPr>
              <a:t>NM Id:                    au61772111032</a:t>
            </a:r>
          </a:p>
          <a:p>
            <a:pPr algn="l">
              <a:lnSpc>
                <a:spcPts val="2640"/>
              </a:lnSpc>
            </a:pPr>
            <a:r>
              <a:rPr lang="en-US" sz="2200">
                <a:solidFill>
                  <a:srgbClr val="FFFFFF"/>
                </a:solidFill>
                <a:latin typeface="Arial"/>
              </a:rPr>
              <a:t>College Name:       GOVERNMENT COLLEGE OF ENGINEERING, SALEM</a:t>
            </a:r>
          </a:p>
        </p:txBody>
      </p:sp>
      <p:sp>
        <p:nvSpPr>
          <p:cNvPr name="AutoShape 29" id="29"/>
          <p:cNvSpPr/>
          <p:nvPr/>
        </p:nvSpPr>
        <p:spPr>
          <a:xfrm rot="-13524">
            <a:off x="2242278" y="8404465"/>
            <a:ext cx="9066242" cy="0"/>
          </a:xfrm>
          <a:prstGeom prst="line">
            <a:avLst/>
          </a:prstGeom>
          <a:ln cap="rnd" w="9525">
            <a:solidFill>
              <a:srgbClr val="E5EEFF"/>
            </a:solidFill>
            <a:prstDash val="solid"/>
            <a:headEnd type="none" len="sm" w="sm"/>
            <a:tailEnd type="none" len="sm" w="sm"/>
          </a:ln>
        </p:spPr>
      </p:sp>
      <p:sp>
        <p:nvSpPr>
          <p:cNvPr name="Freeform 30" id="30"/>
          <p:cNvSpPr/>
          <p:nvPr/>
        </p:nvSpPr>
        <p:spPr>
          <a:xfrm flipH="false" flipV="false" rot="0">
            <a:off x="7874420" y="3340206"/>
            <a:ext cx="2886774" cy="2098004"/>
          </a:xfrm>
          <a:custGeom>
            <a:avLst/>
            <a:gdLst/>
            <a:ahLst/>
            <a:cxnLst/>
            <a:rect r="r" b="b" t="t" l="l"/>
            <a:pathLst>
              <a:path h="2098004" w="2886774">
                <a:moveTo>
                  <a:pt x="0" y="0"/>
                </a:moveTo>
                <a:lnTo>
                  <a:pt x="2886774" y="0"/>
                </a:lnTo>
                <a:lnTo>
                  <a:pt x="2886774" y="2098004"/>
                </a:lnTo>
                <a:lnTo>
                  <a:pt x="0" y="2098004"/>
                </a:lnTo>
                <a:lnTo>
                  <a:pt x="0" y="0"/>
                </a:lnTo>
                <a:close/>
              </a:path>
            </a:pathLst>
          </a:custGeom>
          <a:blipFill>
            <a:blip r:embed="rId9"/>
            <a:stretch>
              <a:fillRect l="0" t="-18798" r="0" b="-1879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grpSp>
        <p:nvGrpSpPr>
          <p:cNvPr name="Group 11" id="11"/>
          <p:cNvGrpSpPr/>
          <p:nvPr/>
        </p:nvGrpSpPr>
        <p:grpSpPr>
          <a:xfrm rot="0">
            <a:off x="13285458" y="7209504"/>
            <a:ext cx="614680" cy="1046006"/>
            <a:chOff x="0" y="0"/>
            <a:chExt cx="819573" cy="1394675"/>
          </a:xfrm>
        </p:grpSpPr>
        <p:sp>
          <p:nvSpPr>
            <p:cNvPr name="Freeform 12" id="12"/>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13" id="13"/>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14" id="14"/>
          <p:cNvGrpSpPr/>
          <p:nvPr/>
        </p:nvGrpSpPr>
        <p:grpSpPr>
          <a:xfrm rot="0">
            <a:off x="4404678" y="7212944"/>
            <a:ext cx="614680" cy="1046006"/>
            <a:chOff x="0" y="0"/>
            <a:chExt cx="819573" cy="1394675"/>
          </a:xfrm>
        </p:grpSpPr>
        <p:sp>
          <p:nvSpPr>
            <p:cNvPr name="Freeform 15" id="15"/>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16" id="16"/>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17" id="17"/>
          <p:cNvGrpSpPr/>
          <p:nvPr/>
        </p:nvGrpSpPr>
        <p:grpSpPr>
          <a:xfrm rot="0">
            <a:off x="13285458" y="6139378"/>
            <a:ext cx="614680" cy="1046006"/>
            <a:chOff x="0" y="0"/>
            <a:chExt cx="819573" cy="1394675"/>
          </a:xfrm>
        </p:grpSpPr>
        <p:sp>
          <p:nvSpPr>
            <p:cNvPr name="Freeform 18" id="18"/>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19" id="19"/>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20" id="20"/>
          <p:cNvGrpSpPr/>
          <p:nvPr/>
        </p:nvGrpSpPr>
        <p:grpSpPr>
          <a:xfrm rot="0">
            <a:off x="4404678" y="6149318"/>
            <a:ext cx="614680" cy="1046006"/>
            <a:chOff x="0" y="0"/>
            <a:chExt cx="819573" cy="1394675"/>
          </a:xfrm>
        </p:grpSpPr>
        <p:sp>
          <p:nvSpPr>
            <p:cNvPr name="Freeform 21" id="21"/>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22" id="22"/>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23" id="23"/>
          <p:cNvGrpSpPr/>
          <p:nvPr/>
        </p:nvGrpSpPr>
        <p:grpSpPr>
          <a:xfrm rot="0">
            <a:off x="13285458" y="5064536"/>
            <a:ext cx="614680" cy="1046006"/>
            <a:chOff x="0" y="0"/>
            <a:chExt cx="819573" cy="1394675"/>
          </a:xfrm>
        </p:grpSpPr>
        <p:sp>
          <p:nvSpPr>
            <p:cNvPr name="Freeform 24" id="24"/>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25" id="25"/>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26" id="26"/>
          <p:cNvGrpSpPr/>
          <p:nvPr/>
        </p:nvGrpSpPr>
        <p:grpSpPr>
          <a:xfrm rot="0">
            <a:off x="4387866" y="5061994"/>
            <a:ext cx="614680" cy="1046006"/>
            <a:chOff x="0" y="0"/>
            <a:chExt cx="819573" cy="1394675"/>
          </a:xfrm>
        </p:grpSpPr>
        <p:sp>
          <p:nvSpPr>
            <p:cNvPr name="Freeform 27" id="27"/>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28" id="28"/>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29" id="29"/>
          <p:cNvGrpSpPr/>
          <p:nvPr/>
        </p:nvGrpSpPr>
        <p:grpSpPr>
          <a:xfrm rot="0">
            <a:off x="13258782" y="3990890"/>
            <a:ext cx="614680" cy="1046006"/>
            <a:chOff x="0" y="0"/>
            <a:chExt cx="819573" cy="1394675"/>
          </a:xfrm>
        </p:grpSpPr>
        <p:sp>
          <p:nvSpPr>
            <p:cNvPr name="Freeform 30" id="30"/>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31" id="31"/>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32" id="32"/>
          <p:cNvGrpSpPr/>
          <p:nvPr/>
        </p:nvGrpSpPr>
        <p:grpSpPr>
          <a:xfrm rot="0">
            <a:off x="4387866" y="3999628"/>
            <a:ext cx="614680" cy="1046006"/>
            <a:chOff x="0" y="0"/>
            <a:chExt cx="819573" cy="1394675"/>
          </a:xfrm>
        </p:grpSpPr>
        <p:sp>
          <p:nvSpPr>
            <p:cNvPr name="Freeform 33" id="33"/>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34" id="34"/>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35" id="35"/>
          <p:cNvGrpSpPr/>
          <p:nvPr/>
        </p:nvGrpSpPr>
        <p:grpSpPr>
          <a:xfrm rot="0">
            <a:off x="13258782" y="2928524"/>
            <a:ext cx="614680" cy="1046006"/>
            <a:chOff x="0" y="0"/>
            <a:chExt cx="819573" cy="1394675"/>
          </a:xfrm>
        </p:grpSpPr>
        <p:sp>
          <p:nvSpPr>
            <p:cNvPr name="Freeform 36" id="36"/>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37" id="37"/>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grpSp>
        <p:nvGrpSpPr>
          <p:cNvPr name="Group 38" id="38"/>
          <p:cNvGrpSpPr/>
          <p:nvPr/>
        </p:nvGrpSpPr>
        <p:grpSpPr>
          <a:xfrm rot="0">
            <a:off x="4387866" y="2928524"/>
            <a:ext cx="614680" cy="1046006"/>
            <a:chOff x="0" y="0"/>
            <a:chExt cx="819573" cy="1394675"/>
          </a:xfrm>
        </p:grpSpPr>
        <p:sp>
          <p:nvSpPr>
            <p:cNvPr name="Freeform 39" id="39"/>
            <p:cNvSpPr/>
            <p:nvPr/>
          </p:nvSpPr>
          <p:spPr>
            <a:xfrm flipH="false" flipV="false" rot="0">
              <a:off x="33782" y="33909"/>
              <a:ext cx="751967" cy="1326896"/>
            </a:xfrm>
            <a:custGeom>
              <a:avLst/>
              <a:gdLst/>
              <a:ahLst/>
              <a:cxnLst/>
              <a:rect r="r" b="b" t="t" l="l"/>
              <a:pathLst>
                <a:path h="1326896" w="751967">
                  <a:moveTo>
                    <a:pt x="127" y="129921"/>
                  </a:moveTo>
                  <a:cubicBezTo>
                    <a:pt x="127" y="58166"/>
                    <a:pt x="56261" y="0"/>
                    <a:pt x="125476" y="0"/>
                  </a:cubicBezTo>
                  <a:lnTo>
                    <a:pt x="626618" y="0"/>
                  </a:lnTo>
                  <a:cubicBezTo>
                    <a:pt x="695833" y="0"/>
                    <a:pt x="751967" y="58166"/>
                    <a:pt x="751967" y="129921"/>
                  </a:cubicBezTo>
                  <a:lnTo>
                    <a:pt x="751967" y="1196975"/>
                  </a:lnTo>
                  <a:cubicBezTo>
                    <a:pt x="751967" y="1268730"/>
                    <a:pt x="695833" y="1326896"/>
                    <a:pt x="626618" y="1326896"/>
                  </a:cubicBezTo>
                  <a:lnTo>
                    <a:pt x="125349" y="1326896"/>
                  </a:lnTo>
                  <a:cubicBezTo>
                    <a:pt x="56134" y="1326896"/>
                    <a:pt x="0" y="1268730"/>
                    <a:pt x="0" y="1196975"/>
                  </a:cubicBezTo>
                  <a:close/>
                </a:path>
              </a:pathLst>
            </a:custGeom>
            <a:solidFill>
              <a:srgbClr val="FFAB40"/>
            </a:solidFill>
          </p:spPr>
        </p:sp>
        <p:sp>
          <p:nvSpPr>
            <p:cNvPr name="Freeform 40" id="40"/>
            <p:cNvSpPr/>
            <p:nvPr/>
          </p:nvSpPr>
          <p:spPr>
            <a:xfrm flipH="false" flipV="false" rot="0">
              <a:off x="0" y="0"/>
              <a:ext cx="819658" cy="1394714"/>
            </a:xfrm>
            <a:custGeom>
              <a:avLst/>
              <a:gdLst/>
              <a:ahLst/>
              <a:cxnLst/>
              <a:rect r="r" b="b" t="t" l="l"/>
              <a:pathLst>
                <a:path h="1394714" w="819658">
                  <a:moveTo>
                    <a:pt x="0" y="163830"/>
                  </a:moveTo>
                  <a:cubicBezTo>
                    <a:pt x="0" y="74549"/>
                    <a:pt x="70104" y="0"/>
                    <a:pt x="159131" y="0"/>
                  </a:cubicBezTo>
                  <a:lnTo>
                    <a:pt x="660400" y="0"/>
                  </a:lnTo>
                  <a:lnTo>
                    <a:pt x="660400" y="33909"/>
                  </a:lnTo>
                  <a:lnTo>
                    <a:pt x="660400" y="0"/>
                  </a:lnTo>
                  <a:cubicBezTo>
                    <a:pt x="749427" y="0"/>
                    <a:pt x="819531" y="74549"/>
                    <a:pt x="819531" y="163830"/>
                  </a:cubicBezTo>
                  <a:lnTo>
                    <a:pt x="785749" y="163830"/>
                  </a:lnTo>
                  <a:lnTo>
                    <a:pt x="819658" y="163830"/>
                  </a:lnTo>
                  <a:lnTo>
                    <a:pt x="819658" y="1230884"/>
                  </a:lnTo>
                  <a:lnTo>
                    <a:pt x="785749" y="1230884"/>
                  </a:lnTo>
                  <a:lnTo>
                    <a:pt x="819658" y="1230884"/>
                  </a:lnTo>
                  <a:cubicBezTo>
                    <a:pt x="819658" y="1320165"/>
                    <a:pt x="749554" y="1394714"/>
                    <a:pt x="660527" y="1394714"/>
                  </a:cubicBezTo>
                  <a:lnTo>
                    <a:pt x="660527" y="1360805"/>
                  </a:lnTo>
                  <a:lnTo>
                    <a:pt x="660527" y="1394714"/>
                  </a:lnTo>
                  <a:lnTo>
                    <a:pt x="159131" y="1394714"/>
                  </a:lnTo>
                  <a:lnTo>
                    <a:pt x="159131" y="1360805"/>
                  </a:lnTo>
                  <a:lnTo>
                    <a:pt x="159131" y="1394714"/>
                  </a:lnTo>
                  <a:cubicBezTo>
                    <a:pt x="70104" y="1394714"/>
                    <a:pt x="0" y="1320165"/>
                    <a:pt x="0" y="1230884"/>
                  </a:cubicBezTo>
                  <a:lnTo>
                    <a:pt x="0" y="163830"/>
                  </a:lnTo>
                  <a:lnTo>
                    <a:pt x="33909" y="163830"/>
                  </a:lnTo>
                  <a:lnTo>
                    <a:pt x="0" y="163830"/>
                  </a:lnTo>
                  <a:moveTo>
                    <a:pt x="67691" y="163830"/>
                  </a:moveTo>
                  <a:lnTo>
                    <a:pt x="67691" y="1230884"/>
                  </a:lnTo>
                  <a:lnTo>
                    <a:pt x="33909" y="1230884"/>
                  </a:lnTo>
                  <a:lnTo>
                    <a:pt x="67691" y="1230884"/>
                  </a:lnTo>
                  <a:cubicBezTo>
                    <a:pt x="67691" y="1285113"/>
                    <a:pt x="109728" y="1327023"/>
                    <a:pt x="159131" y="1327023"/>
                  </a:cubicBezTo>
                  <a:lnTo>
                    <a:pt x="660400" y="1327023"/>
                  </a:lnTo>
                  <a:cubicBezTo>
                    <a:pt x="709803" y="1327023"/>
                    <a:pt x="751840" y="1285113"/>
                    <a:pt x="751840" y="1230884"/>
                  </a:cubicBezTo>
                  <a:lnTo>
                    <a:pt x="751840" y="163830"/>
                  </a:lnTo>
                  <a:cubicBezTo>
                    <a:pt x="751840" y="109601"/>
                    <a:pt x="709803" y="67691"/>
                    <a:pt x="660400" y="67691"/>
                  </a:cubicBezTo>
                  <a:lnTo>
                    <a:pt x="159131" y="67691"/>
                  </a:lnTo>
                  <a:lnTo>
                    <a:pt x="159131" y="33909"/>
                  </a:lnTo>
                  <a:lnTo>
                    <a:pt x="159131" y="67691"/>
                  </a:lnTo>
                  <a:cubicBezTo>
                    <a:pt x="109728" y="67691"/>
                    <a:pt x="67691" y="109601"/>
                    <a:pt x="67691" y="163830"/>
                  </a:cubicBezTo>
                  <a:close/>
                </a:path>
              </a:pathLst>
            </a:custGeom>
            <a:solidFill>
              <a:srgbClr val="FFFFFF"/>
            </a:solidFill>
          </p:spPr>
        </p:sp>
      </p:grpSp>
      <p:sp>
        <p:nvSpPr>
          <p:cNvPr name="TextBox 41" id="41"/>
          <p:cNvSpPr txBox="true"/>
          <p:nvPr/>
        </p:nvSpPr>
        <p:spPr>
          <a:xfrm rot="0">
            <a:off x="337841" y="1167750"/>
            <a:ext cx="8714732" cy="744715"/>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 Development &amp; Algorithm</a:t>
            </a:r>
          </a:p>
        </p:txBody>
      </p:sp>
      <p:sp>
        <p:nvSpPr>
          <p:cNvPr name="TextBox 42" id="42"/>
          <p:cNvSpPr txBox="true"/>
          <p:nvPr/>
        </p:nvSpPr>
        <p:spPr>
          <a:xfrm rot="0">
            <a:off x="356219" y="2156697"/>
            <a:ext cx="8589678" cy="879642"/>
          </a:xfrm>
          <a:prstGeom prst="rect">
            <a:avLst/>
          </a:prstGeom>
        </p:spPr>
        <p:txBody>
          <a:bodyPr anchor="t" rtlCol="false" tIns="0" lIns="0" bIns="0" rIns="0">
            <a:spAutoFit/>
          </a:bodyPr>
          <a:lstStyle/>
          <a:p>
            <a:pPr algn="l">
              <a:lnSpc>
                <a:spcPts val="3359"/>
              </a:lnSpc>
            </a:pPr>
            <a:r>
              <a:rPr lang="en-US" sz="2799">
                <a:solidFill>
                  <a:srgbClr val="000000"/>
                </a:solidFill>
                <a:latin typeface="Arial Bold"/>
              </a:rPr>
              <a:t>Dataset Description:</a:t>
            </a:r>
          </a:p>
        </p:txBody>
      </p:sp>
      <p:grpSp>
        <p:nvGrpSpPr>
          <p:cNvPr name="Group 43" id="43"/>
          <p:cNvGrpSpPr/>
          <p:nvPr/>
        </p:nvGrpSpPr>
        <p:grpSpPr>
          <a:xfrm rot="0">
            <a:off x="4511669" y="3017909"/>
            <a:ext cx="9264652" cy="867240"/>
            <a:chOff x="0" y="0"/>
            <a:chExt cx="12352869" cy="1156320"/>
          </a:xfrm>
        </p:grpSpPr>
        <p:sp>
          <p:nvSpPr>
            <p:cNvPr name="Freeform 44" id="44"/>
            <p:cNvSpPr/>
            <p:nvPr/>
          </p:nvSpPr>
          <p:spPr>
            <a:xfrm flipH="false" flipV="false" rot="0">
              <a:off x="4191" y="4191"/>
              <a:ext cx="12344399" cy="1147953"/>
            </a:xfrm>
            <a:custGeom>
              <a:avLst/>
              <a:gdLst/>
              <a:ahLst/>
              <a:cxnLst/>
              <a:rect r="r" b="b" t="t" l="l"/>
              <a:pathLst>
                <a:path h="1147953" w="12344399">
                  <a:moveTo>
                    <a:pt x="0" y="191389"/>
                  </a:moveTo>
                  <a:cubicBezTo>
                    <a:pt x="0" y="85725"/>
                    <a:pt x="86233" y="0"/>
                    <a:pt x="192659" y="0"/>
                  </a:cubicBezTo>
                  <a:lnTo>
                    <a:pt x="12151868" y="0"/>
                  </a:lnTo>
                  <a:cubicBezTo>
                    <a:pt x="12258294" y="0"/>
                    <a:pt x="12344399" y="85598"/>
                    <a:pt x="12344399" y="191262"/>
                  </a:cubicBezTo>
                  <a:lnTo>
                    <a:pt x="12344399" y="956564"/>
                  </a:lnTo>
                  <a:cubicBezTo>
                    <a:pt x="12344399" y="1062228"/>
                    <a:pt x="12258167" y="1147826"/>
                    <a:pt x="12151868" y="1147826"/>
                  </a:cubicBezTo>
                  <a:lnTo>
                    <a:pt x="192659" y="1147826"/>
                  </a:lnTo>
                  <a:cubicBezTo>
                    <a:pt x="86233" y="1147953"/>
                    <a:pt x="0" y="1062228"/>
                    <a:pt x="0" y="956564"/>
                  </a:cubicBezTo>
                  <a:close/>
                </a:path>
              </a:pathLst>
            </a:custGeom>
            <a:solidFill>
              <a:srgbClr val="FFD9A7"/>
            </a:solidFill>
          </p:spPr>
        </p:sp>
        <p:sp>
          <p:nvSpPr>
            <p:cNvPr name="Freeform 45" id="45"/>
            <p:cNvSpPr/>
            <p:nvPr/>
          </p:nvSpPr>
          <p:spPr>
            <a:xfrm flipH="false" flipV="false" rot="0">
              <a:off x="0" y="0"/>
              <a:ext cx="12352909" cy="1156335"/>
            </a:xfrm>
            <a:custGeom>
              <a:avLst/>
              <a:gdLst/>
              <a:ahLst/>
              <a:cxnLst/>
              <a:rect r="r" b="b" t="t" l="l"/>
              <a:pathLst>
                <a:path h="1156335" w="12352909">
                  <a:moveTo>
                    <a:pt x="0" y="195580"/>
                  </a:moveTo>
                  <a:cubicBezTo>
                    <a:pt x="0" y="87503"/>
                    <a:pt x="88138" y="0"/>
                    <a:pt x="196850" y="0"/>
                  </a:cubicBezTo>
                  <a:lnTo>
                    <a:pt x="12156059" y="0"/>
                  </a:lnTo>
                  <a:lnTo>
                    <a:pt x="12156059" y="4191"/>
                  </a:lnTo>
                  <a:lnTo>
                    <a:pt x="12156059" y="0"/>
                  </a:lnTo>
                  <a:cubicBezTo>
                    <a:pt x="12264771" y="0"/>
                    <a:pt x="12352909" y="87503"/>
                    <a:pt x="12352909" y="195580"/>
                  </a:cubicBezTo>
                  <a:lnTo>
                    <a:pt x="12348718" y="195580"/>
                  </a:lnTo>
                  <a:lnTo>
                    <a:pt x="12352909" y="195580"/>
                  </a:lnTo>
                  <a:lnTo>
                    <a:pt x="12352909" y="960755"/>
                  </a:lnTo>
                  <a:lnTo>
                    <a:pt x="12348718" y="960755"/>
                  </a:lnTo>
                  <a:lnTo>
                    <a:pt x="12352909" y="960755"/>
                  </a:lnTo>
                  <a:cubicBezTo>
                    <a:pt x="12352909" y="1068832"/>
                    <a:pt x="12264771" y="1156335"/>
                    <a:pt x="12156059" y="1156335"/>
                  </a:cubicBezTo>
                  <a:lnTo>
                    <a:pt x="12156059" y="1152144"/>
                  </a:lnTo>
                  <a:lnTo>
                    <a:pt x="12156059" y="1156335"/>
                  </a:lnTo>
                  <a:lnTo>
                    <a:pt x="196850" y="1156335"/>
                  </a:lnTo>
                  <a:lnTo>
                    <a:pt x="196850" y="1152144"/>
                  </a:lnTo>
                  <a:lnTo>
                    <a:pt x="196850" y="1156335"/>
                  </a:lnTo>
                  <a:cubicBezTo>
                    <a:pt x="88138" y="1156335"/>
                    <a:pt x="0" y="1068832"/>
                    <a:pt x="0" y="960755"/>
                  </a:cubicBezTo>
                  <a:lnTo>
                    <a:pt x="0" y="195580"/>
                  </a:lnTo>
                  <a:lnTo>
                    <a:pt x="4191" y="195580"/>
                  </a:lnTo>
                  <a:lnTo>
                    <a:pt x="0" y="195580"/>
                  </a:lnTo>
                  <a:moveTo>
                    <a:pt x="8509" y="195580"/>
                  </a:moveTo>
                  <a:lnTo>
                    <a:pt x="8509" y="960755"/>
                  </a:lnTo>
                  <a:lnTo>
                    <a:pt x="4191" y="960755"/>
                  </a:lnTo>
                  <a:lnTo>
                    <a:pt x="8509" y="960755"/>
                  </a:lnTo>
                  <a:cubicBezTo>
                    <a:pt x="8509" y="1064006"/>
                    <a:pt x="92837" y="1147826"/>
                    <a:pt x="196850" y="1147826"/>
                  </a:cubicBezTo>
                  <a:lnTo>
                    <a:pt x="12156059" y="1147826"/>
                  </a:lnTo>
                  <a:cubicBezTo>
                    <a:pt x="12260072" y="1147826"/>
                    <a:pt x="12344400" y="1064006"/>
                    <a:pt x="12344400" y="960755"/>
                  </a:cubicBezTo>
                  <a:lnTo>
                    <a:pt x="12344400" y="195580"/>
                  </a:lnTo>
                  <a:cubicBezTo>
                    <a:pt x="12344400" y="92202"/>
                    <a:pt x="12260072" y="8509"/>
                    <a:pt x="12156059" y="8509"/>
                  </a:cubicBezTo>
                  <a:lnTo>
                    <a:pt x="196850" y="8509"/>
                  </a:lnTo>
                  <a:lnTo>
                    <a:pt x="196850" y="4191"/>
                  </a:lnTo>
                  <a:lnTo>
                    <a:pt x="196850" y="8509"/>
                  </a:lnTo>
                  <a:cubicBezTo>
                    <a:pt x="92710" y="8509"/>
                    <a:pt x="8509" y="92202"/>
                    <a:pt x="8509" y="195580"/>
                  </a:cubicBezTo>
                  <a:close/>
                </a:path>
              </a:pathLst>
            </a:custGeom>
            <a:solidFill>
              <a:srgbClr val="6C4615"/>
            </a:solidFill>
          </p:spPr>
        </p:sp>
        <p:sp>
          <p:nvSpPr>
            <p:cNvPr name="TextBox 46" id="46"/>
            <p:cNvSpPr txBox="true"/>
            <p:nvPr/>
          </p:nvSpPr>
          <p:spPr>
            <a:xfrm>
              <a:off x="0" y="0"/>
              <a:ext cx="12352869" cy="1156320"/>
            </a:xfrm>
            <a:prstGeom prst="rect">
              <a:avLst/>
            </a:prstGeom>
          </p:spPr>
          <p:txBody>
            <a:bodyPr anchor="ctr" rtlCol="false" tIns="50800" lIns="50800" bIns="50800" rIns="50800"/>
            <a:lstStyle/>
            <a:p>
              <a:pPr algn="ctr">
                <a:lnSpc>
                  <a:spcPts val="3359"/>
                </a:lnSpc>
              </a:pPr>
              <a:r>
                <a:rPr lang="en-US" sz="2799" spc="1">
                  <a:solidFill>
                    <a:srgbClr val="000000"/>
                  </a:solidFill>
                  <a:latin typeface="IBM Plex Sans"/>
                </a:rPr>
                <a:t>The dataset contains set of Emails.</a:t>
              </a:r>
            </a:p>
          </p:txBody>
        </p:sp>
      </p:grpSp>
      <p:grpSp>
        <p:nvGrpSpPr>
          <p:cNvPr name="Group 47" id="47"/>
          <p:cNvGrpSpPr/>
          <p:nvPr/>
        </p:nvGrpSpPr>
        <p:grpSpPr>
          <a:xfrm rot="0">
            <a:off x="4511669" y="4089013"/>
            <a:ext cx="9264652" cy="867240"/>
            <a:chOff x="0" y="0"/>
            <a:chExt cx="12352869" cy="1156320"/>
          </a:xfrm>
        </p:grpSpPr>
        <p:sp>
          <p:nvSpPr>
            <p:cNvPr name="Freeform 48" id="48"/>
            <p:cNvSpPr/>
            <p:nvPr/>
          </p:nvSpPr>
          <p:spPr>
            <a:xfrm flipH="false" flipV="false" rot="0">
              <a:off x="4191" y="4191"/>
              <a:ext cx="12344399" cy="1147953"/>
            </a:xfrm>
            <a:custGeom>
              <a:avLst/>
              <a:gdLst/>
              <a:ahLst/>
              <a:cxnLst/>
              <a:rect r="r" b="b" t="t" l="l"/>
              <a:pathLst>
                <a:path h="1147953" w="12344399">
                  <a:moveTo>
                    <a:pt x="0" y="191389"/>
                  </a:moveTo>
                  <a:cubicBezTo>
                    <a:pt x="0" y="85725"/>
                    <a:pt x="86233" y="0"/>
                    <a:pt x="192659" y="0"/>
                  </a:cubicBezTo>
                  <a:lnTo>
                    <a:pt x="12151868" y="0"/>
                  </a:lnTo>
                  <a:cubicBezTo>
                    <a:pt x="12258294" y="0"/>
                    <a:pt x="12344399" y="85598"/>
                    <a:pt x="12344399" y="191262"/>
                  </a:cubicBezTo>
                  <a:lnTo>
                    <a:pt x="12344399" y="956564"/>
                  </a:lnTo>
                  <a:cubicBezTo>
                    <a:pt x="12344399" y="1062228"/>
                    <a:pt x="12258167" y="1147826"/>
                    <a:pt x="12151868" y="1147826"/>
                  </a:cubicBezTo>
                  <a:lnTo>
                    <a:pt x="192659" y="1147826"/>
                  </a:lnTo>
                  <a:cubicBezTo>
                    <a:pt x="86233" y="1147953"/>
                    <a:pt x="0" y="1062228"/>
                    <a:pt x="0" y="956564"/>
                  </a:cubicBezTo>
                  <a:close/>
                </a:path>
              </a:pathLst>
            </a:custGeom>
            <a:solidFill>
              <a:srgbClr val="FFC981"/>
            </a:solidFill>
          </p:spPr>
        </p:sp>
        <p:sp>
          <p:nvSpPr>
            <p:cNvPr name="Freeform 49" id="49"/>
            <p:cNvSpPr/>
            <p:nvPr/>
          </p:nvSpPr>
          <p:spPr>
            <a:xfrm flipH="false" flipV="false" rot="0">
              <a:off x="0" y="0"/>
              <a:ext cx="12352909" cy="1156335"/>
            </a:xfrm>
            <a:custGeom>
              <a:avLst/>
              <a:gdLst/>
              <a:ahLst/>
              <a:cxnLst/>
              <a:rect r="r" b="b" t="t" l="l"/>
              <a:pathLst>
                <a:path h="1156335" w="12352909">
                  <a:moveTo>
                    <a:pt x="0" y="195580"/>
                  </a:moveTo>
                  <a:cubicBezTo>
                    <a:pt x="0" y="87503"/>
                    <a:pt x="88138" y="0"/>
                    <a:pt x="196850" y="0"/>
                  </a:cubicBezTo>
                  <a:lnTo>
                    <a:pt x="12156059" y="0"/>
                  </a:lnTo>
                  <a:lnTo>
                    <a:pt x="12156059" y="4191"/>
                  </a:lnTo>
                  <a:lnTo>
                    <a:pt x="12156059" y="0"/>
                  </a:lnTo>
                  <a:cubicBezTo>
                    <a:pt x="12264771" y="0"/>
                    <a:pt x="12352909" y="87503"/>
                    <a:pt x="12352909" y="195580"/>
                  </a:cubicBezTo>
                  <a:lnTo>
                    <a:pt x="12348718" y="195580"/>
                  </a:lnTo>
                  <a:lnTo>
                    <a:pt x="12352909" y="195580"/>
                  </a:lnTo>
                  <a:lnTo>
                    <a:pt x="12352909" y="960755"/>
                  </a:lnTo>
                  <a:lnTo>
                    <a:pt x="12348718" y="960755"/>
                  </a:lnTo>
                  <a:lnTo>
                    <a:pt x="12352909" y="960755"/>
                  </a:lnTo>
                  <a:cubicBezTo>
                    <a:pt x="12352909" y="1068832"/>
                    <a:pt x="12264771" y="1156335"/>
                    <a:pt x="12156059" y="1156335"/>
                  </a:cubicBezTo>
                  <a:lnTo>
                    <a:pt x="12156059" y="1152144"/>
                  </a:lnTo>
                  <a:lnTo>
                    <a:pt x="12156059" y="1156335"/>
                  </a:lnTo>
                  <a:lnTo>
                    <a:pt x="196850" y="1156335"/>
                  </a:lnTo>
                  <a:lnTo>
                    <a:pt x="196850" y="1152144"/>
                  </a:lnTo>
                  <a:lnTo>
                    <a:pt x="196850" y="1156335"/>
                  </a:lnTo>
                  <a:cubicBezTo>
                    <a:pt x="88138" y="1156335"/>
                    <a:pt x="0" y="1068832"/>
                    <a:pt x="0" y="960755"/>
                  </a:cubicBezTo>
                  <a:lnTo>
                    <a:pt x="0" y="195580"/>
                  </a:lnTo>
                  <a:lnTo>
                    <a:pt x="4191" y="195580"/>
                  </a:lnTo>
                  <a:lnTo>
                    <a:pt x="0" y="195580"/>
                  </a:lnTo>
                  <a:moveTo>
                    <a:pt x="8509" y="195580"/>
                  </a:moveTo>
                  <a:lnTo>
                    <a:pt x="8509" y="960755"/>
                  </a:lnTo>
                  <a:lnTo>
                    <a:pt x="4191" y="960755"/>
                  </a:lnTo>
                  <a:lnTo>
                    <a:pt x="8509" y="960755"/>
                  </a:lnTo>
                  <a:cubicBezTo>
                    <a:pt x="8509" y="1064006"/>
                    <a:pt x="92837" y="1147826"/>
                    <a:pt x="196850" y="1147826"/>
                  </a:cubicBezTo>
                  <a:lnTo>
                    <a:pt x="12156059" y="1147826"/>
                  </a:lnTo>
                  <a:cubicBezTo>
                    <a:pt x="12260072" y="1147826"/>
                    <a:pt x="12344400" y="1064006"/>
                    <a:pt x="12344400" y="960755"/>
                  </a:cubicBezTo>
                  <a:lnTo>
                    <a:pt x="12344400" y="195580"/>
                  </a:lnTo>
                  <a:cubicBezTo>
                    <a:pt x="12344400" y="92202"/>
                    <a:pt x="12260072" y="8509"/>
                    <a:pt x="12156059" y="8509"/>
                  </a:cubicBezTo>
                  <a:lnTo>
                    <a:pt x="196850" y="8509"/>
                  </a:lnTo>
                  <a:lnTo>
                    <a:pt x="196850" y="4191"/>
                  </a:lnTo>
                  <a:lnTo>
                    <a:pt x="196850" y="8509"/>
                  </a:lnTo>
                  <a:cubicBezTo>
                    <a:pt x="92710" y="8509"/>
                    <a:pt x="8509" y="92202"/>
                    <a:pt x="8509" y="195580"/>
                  </a:cubicBezTo>
                  <a:close/>
                </a:path>
              </a:pathLst>
            </a:custGeom>
            <a:solidFill>
              <a:srgbClr val="6C4615"/>
            </a:solidFill>
          </p:spPr>
        </p:sp>
        <p:sp>
          <p:nvSpPr>
            <p:cNvPr name="TextBox 50" id="50"/>
            <p:cNvSpPr txBox="true"/>
            <p:nvPr/>
          </p:nvSpPr>
          <p:spPr>
            <a:xfrm>
              <a:off x="0" y="0"/>
              <a:ext cx="12352869" cy="1156320"/>
            </a:xfrm>
            <a:prstGeom prst="rect">
              <a:avLst/>
            </a:prstGeom>
          </p:spPr>
          <p:txBody>
            <a:bodyPr anchor="ctr" rtlCol="false" tIns="50800" lIns="50800" bIns="50800" rIns="50800"/>
            <a:lstStyle/>
            <a:p>
              <a:pPr algn="ctr">
                <a:lnSpc>
                  <a:spcPts val="3359"/>
                </a:lnSpc>
              </a:pPr>
              <a:r>
                <a:rPr lang="en-US" sz="2799" spc="1">
                  <a:solidFill>
                    <a:srgbClr val="000000"/>
                  </a:solidFill>
                  <a:latin typeface="IBM Plex Sans"/>
                </a:rPr>
                <a:t>Size of dataset is 5572 rows</a:t>
              </a:r>
            </a:p>
          </p:txBody>
        </p:sp>
      </p:grpSp>
      <p:grpSp>
        <p:nvGrpSpPr>
          <p:cNvPr name="Group 51" id="51"/>
          <p:cNvGrpSpPr/>
          <p:nvPr/>
        </p:nvGrpSpPr>
        <p:grpSpPr>
          <a:xfrm rot="0">
            <a:off x="4511669" y="5160119"/>
            <a:ext cx="9264652" cy="867240"/>
            <a:chOff x="0" y="0"/>
            <a:chExt cx="12352869" cy="1156320"/>
          </a:xfrm>
        </p:grpSpPr>
        <p:sp>
          <p:nvSpPr>
            <p:cNvPr name="Freeform 52" id="52"/>
            <p:cNvSpPr/>
            <p:nvPr/>
          </p:nvSpPr>
          <p:spPr>
            <a:xfrm flipH="false" flipV="false" rot="0">
              <a:off x="4191" y="4191"/>
              <a:ext cx="12344399" cy="1147953"/>
            </a:xfrm>
            <a:custGeom>
              <a:avLst/>
              <a:gdLst/>
              <a:ahLst/>
              <a:cxnLst/>
              <a:rect r="r" b="b" t="t" l="l"/>
              <a:pathLst>
                <a:path h="1147953" w="12344399">
                  <a:moveTo>
                    <a:pt x="0" y="191389"/>
                  </a:moveTo>
                  <a:cubicBezTo>
                    <a:pt x="0" y="85725"/>
                    <a:pt x="86233" y="0"/>
                    <a:pt x="192659" y="0"/>
                  </a:cubicBezTo>
                  <a:lnTo>
                    <a:pt x="12151868" y="0"/>
                  </a:lnTo>
                  <a:cubicBezTo>
                    <a:pt x="12258294" y="0"/>
                    <a:pt x="12344399" y="85598"/>
                    <a:pt x="12344399" y="191262"/>
                  </a:cubicBezTo>
                  <a:lnTo>
                    <a:pt x="12344399" y="956564"/>
                  </a:lnTo>
                  <a:cubicBezTo>
                    <a:pt x="12344399" y="1062228"/>
                    <a:pt x="12258167" y="1147826"/>
                    <a:pt x="12151868" y="1147826"/>
                  </a:cubicBezTo>
                  <a:lnTo>
                    <a:pt x="192659" y="1147826"/>
                  </a:lnTo>
                  <a:cubicBezTo>
                    <a:pt x="86233" y="1147953"/>
                    <a:pt x="0" y="1062228"/>
                    <a:pt x="0" y="956564"/>
                  </a:cubicBezTo>
                  <a:close/>
                </a:path>
              </a:pathLst>
            </a:custGeom>
            <a:solidFill>
              <a:srgbClr val="FFC679"/>
            </a:solidFill>
          </p:spPr>
        </p:sp>
        <p:sp>
          <p:nvSpPr>
            <p:cNvPr name="Freeform 53" id="53"/>
            <p:cNvSpPr/>
            <p:nvPr/>
          </p:nvSpPr>
          <p:spPr>
            <a:xfrm flipH="false" flipV="false" rot="0">
              <a:off x="0" y="0"/>
              <a:ext cx="12352909" cy="1156335"/>
            </a:xfrm>
            <a:custGeom>
              <a:avLst/>
              <a:gdLst/>
              <a:ahLst/>
              <a:cxnLst/>
              <a:rect r="r" b="b" t="t" l="l"/>
              <a:pathLst>
                <a:path h="1156335" w="12352909">
                  <a:moveTo>
                    <a:pt x="0" y="195580"/>
                  </a:moveTo>
                  <a:cubicBezTo>
                    <a:pt x="0" y="87503"/>
                    <a:pt x="88138" y="0"/>
                    <a:pt x="196850" y="0"/>
                  </a:cubicBezTo>
                  <a:lnTo>
                    <a:pt x="12156059" y="0"/>
                  </a:lnTo>
                  <a:lnTo>
                    <a:pt x="12156059" y="4191"/>
                  </a:lnTo>
                  <a:lnTo>
                    <a:pt x="12156059" y="0"/>
                  </a:lnTo>
                  <a:cubicBezTo>
                    <a:pt x="12264771" y="0"/>
                    <a:pt x="12352909" y="87503"/>
                    <a:pt x="12352909" y="195580"/>
                  </a:cubicBezTo>
                  <a:lnTo>
                    <a:pt x="12348718" y="195580"/>
                  </a:lnTo>
                  <a:lnTo>
                    <a:pt x="12352909" y="195580"/>
                  </a:lnTo>
                  <a:lnTo>
                    <a:pt x="12352909" y="960755"/>
                  </a:lnTo>
                  <a:lnTo>
                    <a:pt x="12348718" y="960755"/>
                  </a:lnTo>
                  <a:lnTo>
                    <a:pt x="12352909" y="960755"/>
                  </a:lnTo>
                  <a:cubicBezTo>
                    <a:pt x="12352909" y="1068832"/>
                    <a:pt x="12264771" y="1156335"/>
                    <a:pt x="12156059" y="1156335"/>
                  </a:cubicBezTo>
                  <a:lnTo>
                    <a:pt x="12156059" y="1152144"/>
                  </a:lnTo>
                  <a:lnTo>
                    <a:pt x="12156059" y="1156335"/>
                  </a:lnTo>
                  <a:lnTo>
                    <a:pt x="196850" y="1156335"/>
                  </a:lnTo>
                  <a:lnTo>
                    <a:pt x="196850" y="1152144"/>
                  </a:lnTo>
                  <a:lnTo>
                    <a:pt x="196850" y="1156335"/>
                  </a:lnTo>
                  <a:cubicBezTo>
                    <a:pt x="88138" y="1156335"/>
                    <a:pt x="0" y="1068832"/>
                    <a:pt x="0" y="960755"/>
                  </a:cubicBezTo>
                  <a:lnTo>
                    <a:pt x="0" y="195580"/>
                  </a:lnTo>
                  <a:lnTo>
                    <a:pt x="4191" y="195580"/>
                  </a:lnTo>
                  <a:lnTo>
                    <a:pt x="0" y="195580"/>
                  </a:lnTo>
                  <a:moveTo>
                    <a:pt x="8509" y="195580"/>
                  </a:moveTo>
                  <a:lnTo>
                    <a:pt x="8509" y="960755"/>
                  </a:lnTo>
                  <a:lnTo>
                    <a:pt x="4191" y="960755"/>
                  </a:lnTo>
                  <a:lnTo>
                    <a:pt x="8509" y="960755"/>
                  </a:lnTo>
                  <a:cubicBezTo>
                    <a:pt x="8509" y="1064006"/>
                    <a:pt x="92837" y="1147826"/>
                    <a:pt x="196850" y="1147826"/>
                  </a:cubicBezTo>
                  <a:lnTo>
                    <a:pt x="12156059" y="1147826"/>
                  </a:lnTo>
                  <a:cubicBezTo>
                    <a:pt x="12260072" y="1147826"/>
                    <a:pt x="12344400" y="1064006"/>
                    <a:pt x="12344400" y="960755"/>
                  </a:cubicBezTo>
                  <a:lnTo>
                    <a:pt x="12344400" y="195580"/>
                  </a:lnTo>
                  <a:cubicBezTo>
                    <a:pt x="12344400" y="92202"/>
                    <a:pt x="12260072" y="8509"/>
                    <a:pt x="12156059" y="8509"/>
                  </a:cubicBezTo>
                  <a:lnTo>
                    <a:pt x="196850" y="8509"/>
                  </a:lnTo>
                  <a:lnTo>
                    <a:pt x="196850" y="4191"/>
                  </a:lnTo>
                  <a:lnTo>
                    <a:pt x="196850" y="8509"/>
                  </a:lnTo>
                  <a:cubicBezTo>
                    <a:pt x="92710" y="8509"/>
                    <a:pt x="8509" y="92202"/>
                    <a:pt x="8509" y="195580"/>
                  </a:cubicBezTo>
                  <a:close/>
                </a:path>
              </a:pathLst>
            </a:custGeom>
            <a:solidFill>
              <a:srgbClr val="6C4615"/>
            </a:solidFill>
          </p:spPr>
        </p:sp>
        <p:sp>
          <p:nvSpPr>
            <p:cNvPr name="TextBox 54" id="54"/>
            <p:cNvSpPr txBox="true"/>
            <p:nvPr/>
          </p:nvSpPr>
          <p:spPr>
            <a:xfrm>
              <a:off x="0" y="0"/>
              <a:ext cx="12352869" cy="1156320"/>
            </a:xfrm>
            <a:prstGeom prst="rect">
              <a:avLst/>
            </a:prstGeom>
          </p:spPr>
          <p:txBody>
            <a:bodyPr anchor="ctr" rtlCol="false" tIns="50800" lIns="50800" bIns="50800" rIns="50800"/>
            <a:lstStyle/>
            <a:p>
              <a:pPr algn="ctr">
                <a:lnSpc>
                  <a:spcPts val="3359"/>
                </a:lnSpc>
              </a:pPr>
              <a:r>
                <a:rPr lang="en-US" sz="2799" spc="1">
                  <a:solidFill>
                    <a:srgbClr val="000000"/>
                  </a:solidFill>
                  <a:latin typeface="IBM Plex Sans"/>
                </a:rPr>
                <a:t>Categorized into two classes</a:t>
              </a:r>
            </a:p>
          </p:txBody>
        </p:sp>
      </p:grpSp>
      <p:grpSp>
        <p:nvGrpSpPr>
          <p:cNvPr name="Group 55" id="55"/>
          <p:cNvGrpSpPr/>
          <p:nvPr/>
        </p:nvGrpSpPr>
        <p:grpSpPr>
          <a:xfrm rot="0">
            <a:off x="4511669" y="6231223"/>
            <a:ext cx="9264652" cy="867240"/>
            <a:chOff x="0" y="0"/>
            <a:chExt cx="12352869" cy="1156320"/>
          </a:xfrm>
        </p:grpSpPr>
        <p:sp>
          <p:nvSpPr>
            <p:cNvPr name="Freeform 56" id="56"/>
            <p:cNvSpPr/>
            <p:nvPr/>
          </p:nvSpPr>
          <p:spPr>
            <a:xfrm flipH="false" flipV="false" rot="0">
              <a:off x="4191" y="4191"/>
              <a:ext cx="12344399" cy="1147953"/>
            </a:xfrm>
            <a:custGeom>
              <a:avLst/>
              <a:gdLst/>
              <a:ahLst/>
              <a:cxnLst/>
              <a:rect r="r" b="b" t="t" l="l"/>
              <a:pathLst>
                <a:path h="1147953" w="12344399">
                  <a:moveTo>
                    <a:pt x="0" y="191389"/>
                  </a:moveTo>
                  <a:cubicBezTo>
                    <a:pt x="0" y="85725"/>
                    <a:pt x="86233" y="0"/>
                    <a:pt x="192659" y="0"/>
                  </a:cubicBezTo>
                  <a:lnTo>
                    <a:pt x="12151868" y="0"/>
                  </a:lnTo>
                  <a:cubicBezTo>
                    <a:pt x="12258294" y="0"/>
                    <a:pt x="12344399" y="85598"/>
                    <a:pt x="12344399" y="191262"/>
                  </a:cubicBezTo>
                  <a:lnTo>
                    <a:pt x="12344399" y="956564"/>
                  </a:lnTo>
                  <a:cubicBezTo>
                    <a:pt x="12344399" y="1062228"/>
                    <a:pt x="12258167" y="1147826"/>
                    <a:pt x="12151868" y="1147826"/>
                  </a:cubicBezTo>
                  <a:lnTo>
                    <a:pt x="192659" y="1147826"/>
                  </a:lnTo>
                  <a:cubicBezTo>
                    <a:pt x="86233" y="1147953"/>
                    <a:pt x="0" y="1062228"/>
                    <a:pt x="0" y="956564"/>
                  </a:cubicBezTo>
                  <a:close/>
                </a:path>
              </a:pathLst>
            </a:custGeom>
            <a:solidFill>
              <a:srgbClr val="FFC475"/>
            </a:solidFill>
          </p:spPr>
        </p:sp>
        <p:sp>
          <p:nvSpPr>
            <p:cNvPr name="Freeform 57" id="57"/>
            <p:cNvSpPr/>
            <p:nvPr/>
          </p:nvSpPr>
          <p:spPr>
            <a:xfrm flipH="false" flipV="false" rot="0">
              <a:off x="0" y="0"/>
              <a:ext cx="12352909" cy="1156335"/>
            </a:xfrm>
            <a:custGeom>
              <a:avLst/>
              <a:gdLst/>
              <a:ahLst/>
              <a:cxnLst/>
              <a:rect r="r" b="b" t="t" l="l"/>
              <a:pathLst>
                <a:path h="1156335" w="12352909">
                  <a:moveTo>
                    <a:pt x="0" y="195580"/>
                  </a:moveTo>
                  <a:cubicBezTo>
                    <a:pt x="0" y="87503"/>
                    <a:pt x="88138" y="0"/>
                    <a:pt x="196850" y="0"/>
                  </a:cubicBezTo>
                  <a:lnTo>
                    <a:pt x="12156059" y="0"/>
                  </a:lnTo>
                  <a:lnTo>
                    <a:pt x="12156059" y="4191"/>
                  </a:lnTo>
                  <a:lnTo>
                    <a:pt x="12156059" y="0"/>
                  </a:lnTo>
                  <a:cubicBezTo>
                    <a:pt x="12264771" y="0"/>
                    <a:pt x="12352909" y="87503"/>
                    <a:pt x="12352909" y="195580"/>
                  </a:cubicBezTo>
                  <a:lnTo>
                    <a:pt x="12348718" y="195580"/>
                  </a:lnTo>
                  <a:lnTo>
                    <a:pt x="12352909" y="195580"/>
                  </a:lnTo>
                  <a:lnTo>
                    <a:pt x="12352909" y="960755"/>
                  </a:lnTo>
                  <a:lnTo>
                    <a:pt x="12348718" y="960755"/>
                  </a:lnTo>
                  <a:lnTo>
                    <a:pt x="12352909" y="960755"/>
                  </a:lnTo>
                  <a:cubicBezTo>
                    <a:pt x="12352909" y="1068832"/>
                    <a:pt x="12264771" y="1156335"/>
                    <a:pt x="12156059" y="1156335"/>
                  </a:cubicBezTo>
                  <a:lnTo>
                    <a:pt x="12156059" y="1152144"/>
                  </a:lnTo>
                  <a:lnTo>
                    <a:pt x="12156059" y="1156335"/>
                  </a:lnTo>
                  <a:lnTo>
                    <a:pt x="196850" y="1156335"/>
                  </a:lnTo>
                  <a:lnTo>
                    <a:pt x="196850" y="1152144"/>
                  </a:lnTo>
                  <a:lnTo>
                    <a:pt x="196850" y="1156335"/>
                  </a:lnTo>
                  <a:cubicBezTo>
                    <a:pt x="88138" y="1156335"/>
                    <a:pt x="0" y="1068832"/>
                    <a:pt x="0" y="960755"/>
                  </a:cubicBezTo>
                  <a:lnTo>
                    <a:pt x="0" y="195580"/>
                  </a:lnTo>
                  <a:lnTo>
                    <a:pt x="4191" y="195580"/>
                  </a:lnTo>
                  <a:lnTo>
                    <a:pt x="0" y="195580"/>
                  </a:lnTo>
                  <a:moveTo>
                    <a:pt x="8509" y="195580"/>
                  </a:moveTo>
                  <a:lnTo>
                    <a:pt x="8509" y="960755"/>
                  </a:lnTo>
                  <a:lnTo>
                    <a:pt x="4191" y="960755"/>
                  </a:lnTo>
                  <a:lnTo>
                    <a:pt x="8509" y="960755"/>
                  </a:lnTo>
                  <a:cubicBezTo>
                    <a:pt x="8509" y="1064006"/>
                    <a:pt x="92837" y="1147826"/>
                    <a:pt x="196850" y="1147826"/>
                  </a:cubicBezTo>
                  <a:lnTo>
                    <a:pt x="12156059" y="1147826"/>
                  </a:lnTo>
                  <a:cubicBezTo>
                    <a:pt x="12260072" y="1147826"/>
                    <a:pt x="12344400" y="1064006"/>
                    <a:pt x="12344400" y="960755"/>
                  </a:cubicBezTo>
                  <a:lnTo>
                    <a:pt x="12344400" y="195580"/>
                  </a:lnTo>
                  <a:cubicBezTo>
                    <a:pt x="12344400" y="92202"/>
                    <a:pt x="12260072" y="8509"/>
                    <a:pt x="12156059" y="8509"/>
                  </a:cubicBezTo>
                  <a:lnTo>
                    <a:pt x="196850" y="8509"/>
                  </a:lnTo>
                  <a:lnTo>
                    <a:pt x="196850" y="4191"/>
                  </a:lnTo>
                  <a:lnTo>
                    <a:pt x="196850" y="8509"/>
                  </a:lnTo>
                  <a:cubicBezTo>
                    <a:pt x="92710" y="8509"/>
                    <a:pt x="8509" y="92202"/>
                    <a:pt x="8509" y="195580"/>
                  </a:cubicBezTo>
                  <a:close/>
                </a:path>
              </a:pathLst>
            </a:custGeom>
            <a:solidFill>
              <a:srgbClr val="6C4615"/>
            </a:solidFill>
          </p:spPr>
        </p:sp>
        <p:sp>
          <p:nvSpPr>
            <p:cNvPr name="TextBox 58" id="58"/>
            <p:cNvSpPr txBox="true"/>
            <p:nvPr/>
          </p:nvSpPr>
          <p:spPr>
            <a:xfrm>
              <a:off x="0" y="0"/>
              <a:ext cx="12352869" cy="1156320"/>
            </a:xfrm>
            <a:prstGeom prst="rect">
              <a:avLst/>
            </a:prstGeom>
          </p:spPr>
          <p:txBody>
            <a:bodyPr anchor="ctr" rtlCol="false" tIns="50800" lIns="50800" bIns="50800" rIns="50800"/>
            <a:lstStyle/>
            <a:p>
              <a:pPr algn="ctr">
                <a:lnSpc>
                  <a:spcPts val="3359"/>
                </a:lnSpc>
              </a:pPr>
              <a:r>
                <a:rPr lang="en-US" sz="2799" spc="1">
                  <a:solidFill>
                    <a:srgbClr val="000000"/>
                  </a:solidFill>
                  <a:latin typeface="IBM Plex Sans"/>
                </a:rPr>
                <a:t>Spam, Ham</a:t>
              </a:r>
            </a:p>
          </p:txBody>
        </p:sp>
      </p:grpSp>
      <p:grpSp>
        <p:nvGrpSpPr>
          <p:cNvPr name="Group 59" id="59"/>
          <p:cNvGrpSpPr/>
          <p:nvPr/>
        </p:nvGrpSpPr>
        <p:grpSpPr>
          <a:xfrm rot="0">
            <a:off x="4511669" y="7302329"/>
            <a:ext cx="9264652" cy="867240"/>
            <a:chOff x="0" y="0"/>
            <a:chExt cx="12352869" cy="1156320"/>
          </a:xfrm>
        </p:grpSpPr>
        <p:sp>
          <p:nvSpPr>
            <p:cNvPr name="Freeform 60" id="60"/>
            <p:cNvSpPr/>
            <p:nvPr/>
          </p:nvSpPr>
          <p:spPr>
            <a:xfrm flipH="false" flipV="false" rot="0">
              <a:off x="4191" y="4191"/>
              <a:ext cx="12344399" cy="1147953"/>
            </a:xfrm>
            <a:custGeom>
              <a:avLst/>
              <a:gdLst/>
              <a:ahLst/>
              <a:cxnLst/>
              <a:rect r="r" b="b" t="t" l="l"/>
              <a:pathLst>
                <a:path h="1147953" w="12344399">
                  <a:moveTo>
                    <a:pt x="0" y="191389"/>
                  </a:moveTo>
                  <a:cubicBezTo>
                    <a:pt x="0" y="85725"/>
                    <a:pt x="86233" y="0"/>
                    <a:pt x="192659" y="0"/>
                  </a:cubicBezTo>
                  <a:lnTo>
                    <a:pt x="12151868" y="0"/>
                  </a:lnTo>
                  <a:cubicBezTo>
                    <a:pt x="12258294" y="0"/>
                    <a:pt x="12344399" y="85598"/>
                    <a:pt x="12344399" y="191262"/>
                  </a:cubicBezTo>
                  <a:lnTo>
                    <a:pt x="12344399" y="956564"/>
                  </a:lnTo>
                  <a:cubicBezTo>
                    <a:pt x="12344399" y="1062228"/>
                    <a:pt x="12258167" y="1147826"/>
                    <a:pt x="12151868" y="1147826"/>
                  </a:cubicBezTo>
                  <a:lnTo>
                    <a:pt x="192659" y="1147826"/>
                  </a:lnTo>
                  <a:cubicBezTo>
                    <a:pt x="86233" y="1147953"/>
                    <a:pt x="0" y="1062228"/>
                    <a:pt x="0" y="956564"/>
                  </a:cubicBezTo>
                  <a:close/>
                </a:path>
              </a:pathLst>
            </a:custGeom>
            <a:solidFill>
              <a:srgbClr val="FFB757"/>
            </a:solidFill>
          </p:spPr>
        </p:sp>
        <p:sp>
          <p:nvSpPr>
            <p:cNvPr name="Freeform 61" id="61"/>
            <p:cNvSpPr/>
            <p:nvPr/>
          </p:nvSpPr>
          <p:spPr>
            <a:xfrm flipH="false" flipV="false" rot="0">
              <a:off x="0" y="0"/>
              <a:ext cx="12352909" cy="1156335"/>
            </a:xfrm>
            <a:custGeom>
              <a:avLst/>
              <a:gdLst/>
              <a:ahLst/>
              <a:cxnLst/>
              <a:rect r="r" b="b" t="t" l="l"/>
              <a:pathLst>
                <a:path h="1156335" w="12352909">
                  <a:moveTo>
                    <a:pt x="0" y="195580"/>
                  </a:moveTo>
                  <a:cubicBezTo>
                    <a:pt x="0" y="87503"/>
                    <a:pt x="88138" y="0"/>
                    <a:pt x="196850" y="0"/>
                  </a:cubicBezTo>
                  <a:lnTo>
                    <a:pt x="12156059" y="0"/>
                  </a:lnTo>
                  <a:lnTo>
                    <a:pt x="12156059" y="4191"/>
                  </a:lnTo>
                  <a:lnTo>
                    <a:pt x="12156059" y="0"/>
                  </a:lnTo>
                  <a:cubicBezTo>
                    <a:pt x="12264771" y="0"/>
                    <a:pt x="12352909" y="87503"/>
                    <a:pt x="12352909" y="195580"/>
                  </a:cubicBezTo>
                  <a:lnTo>
                    <a:pt x="12348718" y="195580"/>
                  </a:lnTo>
                  <a:lnTo>
                    <a:pt x="12352909" y="195580"/>
                  </a:lnTo>
                  <a:lnTo>
                    <a:pt x="12352909" y="960755"/>
                  </a:lnTo>
                  <a:lnTo>
                    <a:pt x="12348718" y="960755"/>
                  </a:lnTo>
                  <a:lnTo>
                    <a:pt x="12352909" y="960755"/>
                  </a:lnTo>
                  <a:cubicBezTo>
                    <a:pt x="12352909" y="1068832"/>
                    <a:pt x="12264771" y="1156335"/>
                    <a:pt x="12156059" y="1156335"/>
                  </a:cubicBezTo>
                  <a:lnTo>
                    <a:pt x="12156059" y="1152144"/>
                  </a:lnTo>
                  <a:lnTo>
                    <a:pt x="12156059" y="1156335"/>
                  </a:lnTo>
                  <a:lnTo>
                    <a:pt x="196850" y="1156335"/>
                  </a:lnTo>
                  <a:lnTo>
                    <a:pt x="196850" y="1152144"/>
                  </a:lnTo>
                  <a:lnTo>
                    <a:pt x="196850" y="1156335"/>
                  </a:lnTo>
                  <a:cubicBezTo>
                    <a:pt x="88138" y="1156335"/>
                    <a:pt x="0" y="1068832"/>
                    <a:pt x="0" y="960755"/>
                  </a:cubicBezTo>
                  <a:lnTo>
                    <a:pt x="0" y="195580"/>
                  </a:lnTo>
                  <a:lnTo>
                    <a:pt x="4191" y="195580"/>
                  </a:lnTo>
                  <a:lnTo>
                    <a:pt x="0" y="195580"/>
                  </a:lnTo>
                  <a:moveTo>
                    <a:pt x="8509" y="195580"/>
                  </a:moveTo>
                  <a:lnTo>
                    <a:pt x="8509" y="960755"/>
                  </a:lnTo>
                  <a:lnTo>
                    <a:pt x="4191" y="960755"/>
                  </a:lnTo>
                  <a:lnTo>
                    <a:pt x="8509" y="960755"/>
                  </a:lnTo>
                  <a:cubicBezTo>
                    <a:pt x="8509" y="1064006"/>
                    <a:pt x="92837" y="1147826"/>
                    <a:pt x="196850" y="1147826"/>
                  </a:cubicBezTo>
                  <a:lnTo>
                    <a:pt x="12156059" y="1147826"/>
                  </a:lnTo>
                  <a:cubicBezTo>
                    <a:pt x="12260072" y="1147826"/>
                    <a:pt x="12344400" y="1064006"/>
                    <a:pt x="12344400" y="960755"/>
                  </a:cubicBezTo>
                  <a:lnTo>
                    <a:pt x="12344400" y="195580"/>
                  </a:lnTo>
                  <a:cubicBezTo>
                    <a:pt x="12344400" y="92202"/>
                    <a:pt x="12260072" y="8509"/>
                    <a:pt x="12156059" y="8509"/>
                  </a:cubicBezTo>
                  <a:lnTo>
                    <a:pt x="196850" y="8509"/>
                  </a:lnTo>
                  <a:lnTo>
                    <a:pt x="196850" y="4191"/>
                  </a:lnTo>
                  <a:lnTo>
                    <a:pt x="196850" y="8509"/>
                  </a:lnTo>
                  <a:cubicBezTo>
                    <a:pt x="92710" y="8509"/>
                    <a:pt x="8509" y="92202"/>
                    <a:pt x="8509" y="195580"/>
                  </a:cubicBezTo>
                  <a:close/>
                </a:path>
              </a:pathLst>
            </a:custGeom>
            <a:solidFill>
              <a:srgbClr val="6C4615"/>
            </a:solidFill>
          </p:spPr>
        </p:sp>
        <p:sp>
          <p:nvSpPr>
            <p:cNvPr name="TextBox 62" id="62"/>
            <p:cNvSpPr txBox="true"/>
            <p:nvPr/>
          </p:nvSpPr>
          <p:spPr>
            <a:xfrm>
              <a:off x="0" y="0"/>
              <a:ext cx="12352869" cy="1156320"/>
            </a:xfrm>
            <a:prstGeom prst="rect">
              <a:avLst/>
            </a:prstGeom>
          </p:spPr>
          <p:txBody>
            <a:bodyPr anchor="ctr" rtlCol="false" tIns="50800" lIns="50800" bIns="50800" rIns="50800"/>
            <a:lstStyle/>
            <a:p>
              <a:pPr algn="ctr">
                <a:lnSpc>
                  <a:spcPts val="3359"/>
                </a:lnSpc>
              </a:pPr>
              <a:r>
                <a:rPr lang="en-US" sz="2799" spc="1">
                  <a:solidFill>
                    <a:srgbClr val="000000"/>
                  </a:solidFill>
                  <a:latin typeface="IBM Plex Sans"/>
                </a:rPr>
                <a:t>Each class has around 2780 sentences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3" y="1170754"/>
            <a:ext cx="871473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Model Development &amp; Algorithm</a:t>
            </a:r>
          </a:p>
        </p:txBody>
      </p:sp>
      <p:sp>
        <p:nvSpPr>
          <p:cNvPr name="TextBox 12" id="12"/>
          <p:cNvSpPr txBox="true"/>
          <p:nvPr/>
        </p:nvSpPr>
        <p:spPr>
          <a:xfrm rot="0">
            <a:off x="337841" y="3029359"/>
            <a:ext cx="14932654" cy="5807004"/>
          </a:xfrm>
          <a:prstGeom prst="rect">
            <a:avLst/>
          </a:prstGeom>
        </p:spPr>
        <p:txBody>
          <a:bodyPr anchor="t" rtlCol="false" tIns="0" lIns="0" bIns="0" rIns="0">
            <a:spAutoFit/>
          </a:bodyPr>
          <a:lstStyle/>
          <a:p>
            <a:pPr algn="l">
              <a:lnSpc>
                <a:spcPts val="3359"/>
              </a:lnSpc>
            </a:pPr>
            <a:r>
              <a:rPr lang="en-US" sz="2799">
                <a:solidFill>
                  <a:srgbClr val="000000"/>
                </a:solidFill>
                <a:latin typeface="Arimo"/>
              </a:rPr>
              <a:t>Algorithm:</a:t>
            </a:r>
          </a:p>
          <a:p>
            <a:pPr algn="l" marL="675640" indent="-337820" lvl="1">
              <a:lnSpc>
                <a:spcPts val="3359"/>
              </a:lnSpc>
              <a:buAutoNum type="arabicPeriod" startAt="1"/>
            </a:pPr>
            <a:r>
              <a:rPr lang="en-US" sz="2799">
                <a:solidFill>
                  <a:srgbClr val="000000"/>
                </a:solidFill>
                <a:latin typeface="Arimo Bold"/>
              </a:rPr>
              <a:t>Input:</a:t>
            </a:r>
            <a:r>
              <a:rPr lang="en-US" sz="2799">
                <a:solidFill>
                  <a:srgbClr val="000000"/>
                </a:solidFill>
                <a:latin typeface="Arimo"/>
              </a:rPr>
              <a:t> Email text data</a:t>
            </a:r>
          </a:p>
          <a:p>
            <a:pPr algn="l" marL="675640" indent="-337820" lvl="1">
              <a:lnSpc>
                <a:spcPts val="3359"/>
              </a:lnSpc>
              <a:buAutoNum type="arabicPeriod" startAt="1"/>
            </a:pPr>
            <a:r>
              <a:rPr lang="en-US" sz="2799">
                <a:solidFill>
                  <a:srgbClr val="000000"/>
                </a:solidFill>
                <a:latin typeface="Arimo Bold"/>
              </a:rPr>
              <a:t>Output:</a:t>
            </a:r>
            <a:r>
              <a:rPr lang="en-US" sz="2799">
                <a:solidFill>
                  <a:srgbClr val="000000"/>
                </a:solidFill>
                <a:latin typeface="Arimo"/>
              </a:rPr>
              <a:t> Spam or non-spam (ham) classification</a:t>
            </a:r>
          </a:p>
          <a:p>
            <a:pPr algn="l" marL="675640" indent="-337820" lvl="1">
              <a:lnSpc>
                <a:spcPts val="3359"/>
              </a:lnSpc>
            </a:pPr>
            <a:r>
              <a:rPr lang="en-US" sz="2799">
                <a:solidFill>
                  <a:srgbClr val="000000"/>
                </a:solidFill>
                <a:latin typeface="Arimo"/>
              </a:rPr>
              <a:t>Algorithm Steps:</a:t>
            </a:r>
          </a:p>
          <a:p>
            <a:pPr algn="l" marL="675640" indent="-337820" lvl="1">
              <a:lnSpc>
                <a:spcPts val="3359"/>
              </a:lnSpc>
              <a:buFont typeface="Arial"/>
              <a:buChar char="•"/>
            </a:pPr>
            <a:r>
              <a:rPr lang="en-US" sz="2799">
                <a:solidFill>
                  <a:srgbClr val="000000"/>
                </a:solidFill>
                <a:latin typeface="Arimo"/>
              </a:rPr>
              <a:t>Preprocess the email text data (e.g., remove stop words, tokenize).</a:t>
            </a:r>
          </a:p>
          <a:p>
            <a:pPr algn="l" marL="675640" indent="-337820" lvl="1">
              <a:lnSpc>
                <a:spcPts val="3359"/>
              </a:lnSpc>
              <a:buFont typeface="Arial"/>
              <a:buChar char="•"/>
            </a:pPr>
            <a:r>
              <a:rPr lang="en-US" sz="2799">
                <a:solidFill>
                  <a:srgbClr val="000000"/>
                </a:solidFill>
                <a:latin typeface="Arimo"/>
              </a:rPr>
              <a:t>Extract features from the pre-processed text data (e.g., TF-IDF, N-grams).</a:t>
            </a:r>
          </a:p>
          <a:p>
            <a:pPr algn="l" marL="675640" indent="-337820" lvl="1">
              <a:lnSpc>
                <a:spcPts val="3359"/>
              </a:lnSpc>
              <a:buFont typeface="Arial"/>
              <a:buChar char="•"/>
            </a:pPr>
            <a:r>
              <a:rPr lang="en-US" sz="2799">
                <a:solidFill>
                  <a:srgbClr val="000000"/>
                </a:solidFill>
                <a:latin typeface="Arimo"/>
              </a:rPr>
              <a:t>Train a machine learning model on the extracted features (e.g., logistic regression, SVM, naive Bayes).</a:t>
            </a:r>
          </a:p>
          <a:p>
            <a:pPr algn="l" marL="675640" indent="-337820" lvl="1">
              <a:lnSpc>
                <a:spcPts val="3359"/>
              </a:lnSpc>
              <a:buFont typeface="Arial"/>
              <a:buChar char="•"/>
            </a:pPr>
            <a:r>
              <a:rPr lang="en-US" sz="2799">
                <a:solidFill>
                  <a:srgbClr val="000000"/>
                </a:solidFill>
                <a:latin typeface="Arimo"/>
              </a:rPr>
              <a:t>Evaluate the trained model on a test dataset using metrics such as accuracy, precision, recall, and F1 score.</a:t>
            </a:r>
          </a:p>
          <a:p>
            <a:pPr algn="l" marL="675640" indent="-337820" lvl="1">
              <a:lnSpc>
                <a:spcPts val="3359"/>
              </a:lnSpc>
              <a:buFont typeface="Arial"/>
              <a:buChar char="•"/>
            </a:pPr>
            <a:r>
              <a:rPr lang="en-US" sz="2799">
                <a:solidFill>
                  <a:srgbClr val="000000"/>
                </a:solidFill>
                <a:latin typeface="Arimo"/>
              </a:rPr>
              <a:t>Fine-tune the model by experimenting with different preprocessing techniques, feature extraction methods, and model parameters to improve performance.</a:t>
            </a:r>
          </a:p>
          <a:p>
            <a:pPr algn="l" marL="675640" indent="-337820" lvl="1">
              <a:lnSpc>
                <a:spcPts val="3359"/>
              </a:lnSpc>
              <a:buFont typeface="Arial"/>
              <a:buChar char="•"/>
            </a:pPr>
            <a:r>
              <a:rPr lang="en-US" sz="2799">
                <a:solidFill>
                  <a:srgbClr val="000000"/>
                </a:solidFill>
                <a:latin typeface="Arimo"/>
              </a:rPr>
              <a:t>Deploy the trained model as a spam detection system for real-world use.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1" y="1170754"/>
            <a:ext cx="871473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Result</a:t>
            </a:r>
          </a:p>
        </p:txBody>
      </p:sp>
      <p:sp>
        <p:nvSpPr>
          <p:cNvPr name="Freeform 12" id="12"/>
          <p:cNvSpPr/>
          <p:nvPr/>
        </p:nvSpPr>
        <p:spPr>
          <a:xfrm flipH="false" flipV="false" rot="0">
            <a:off x="1284694" y="2823492"/>
            <a:ext cx="14509488" cy="5700832"/>
          </a:xfrm>
          <a:custGeom>
            <a:avLst/>
            <a:gdLst/>
            <a:ahLst/>
            <a:cxnLst/>
            <a:rect r="r" b="b" t="t" l="l"/>
            <a:pathLst>
              <a:path h="5700832" w="14509488">
                <a:moveTo>
                  <a:pt x="0" y="0"/>
                </a:moveTo>
                <a:lnTo>
                  <a:pt x="14509488" y="0"/>
                </a:lnTo>
                <a:lnTo>
                  <a:pt x="14509488" y="5700832"/>
                </a:lnTo>
                <a:lnTo>
                  <a:pt x="0" y="5700832"/>
                </a:lnTo>
                <a:lnTo>
                  <a:pt x="0" y="0"/>
                </a:lnTo>
                <a:close/>
              </a:path>
            </a:pathLst>
          </a:custGeom>
          <a:blipFill>
            <a:blip r:embed="rId4"/>
            <a:stretch>
              <a:fillRect l="-7550" t="-101950" r="-47305" b="-19749"/>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1" y="1170754"/>
            <a:ext cx="871473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Future Scope</a:t>
            </a:r>
          </a:p>
        </p:txBody>
      </p:sp>
      <p:sp>
        <p:nvSpPr>
          <p:cNvPr name="TextBox 12" id="12"/>
          <p:cNvSpPr txBox="true"/>
          <p:nvPr/>
        </p:nvSpPr>
        <p:spPr>
          <a:xfrm rot="0">
            <a:off x="462899" y="2194797"/>
            <a:ext cx="8589678" cy="6668780"/>
          </a:xfrm>
          <a:prstGeom prst="rect">
            <a:avLst/>
          </a:prstGeom>
        </p:spPr>
        <p:txBody>
          <a:bodyPr anchor="t" rtlCol="false" tIns="0" lIns="0" bIns="0" rIns="0">
            <a:spAutoFit/>
          </a:bodyPr>
          <a:lstStyle/>
          <a:p>
            <a:pPr algn="l" marL="675640" indent="-337820" lvl="1">
              <a:lnSpc>
                <a:spcPts val="3359"/>
              </a:lnSpc>
              <a:buAutoNum type="arabicPeriod" startAt="1"/>
            </a:pPr>
            <a:r>
              <a:rPr lang="en-US" sz="2799">
                <a:solidFill>
                  <a:srgbClr val="000000"/>
                </a:solidFill>
                <a:latin typeface="Arimo Bold"/>
              </a:rPr>
              <a:t>Advanced Machine Learning Techniques:</a:t>
            </a:r>
            <a:r>
              <a:rPr lang="en-US" sz="2799">
                <a:solidFill>
                  <a:srgbClr val="000000"/>
                </a:solidFill>
                <a:latin typeface="Arimo"/>
              </a:rPr>
              <a:t> Explore advanced machine learning techniques such as deep learning, ensemble methods, and natural language processing (NLP) to improve the accuracy and efficiency of spam email detection.</a:t>
            </a:r>
          </a:p>
          <a:p>
            <a:pPr algn="l" marL="675640" indent="-337820" lvl="1">
              <a:lnSpc>
                <a:spcPts val="3359"/>
              </a:lnSpc>
              <a:buAutoNum type="arabicPeriod" startAt="1"/>
            </a:pPr>
            <a:r>
              <a:rPr lang="en-US" sz="2799">
                <a:solidFill>
                  <a:srgbClr val="000000"/>
                </a:solidFill>
                <a:latin typeface="Arimo Bold"/>
              </a:rPr>
              <a:t>Real-Time Detection:</a:t>
            </a:r>
            <a:r>
              <a:rPr lang="en-US" sz="2799">
                <a:solidFill>
                  <a:srgbClr val="000000"/>
                </a:solidFill>
                <a:latin typeface="Arimo"/>
              </a:rPr>
              <a:t> Develop real-time spam detection systems that can quickly identify and filter out spam emails as they are received, providing users with immediate protection.</a:t>
            </a:r>
          </a:p>
          <a:p>
            <a:pPr algn="l" marL="675640" indent="-337820" lvl="1">
              <a:lnSpc>
                <a:spcPts val="3359"/>
              </a:lnSpc>
              <a:buAutoNum type="arabicPeriod" startAt="1"/>
            </a:pPr>
            <a:r>
              <a:rPr lang="en-US" sz="2799">
                <a:solidFill>
                  <a:srgbClr val="000000"/>
                </a:solidFill>
                <a:latin typeface="Arimo Bold"/>
              </a:rPr>
              <a:t>User Feedback Integration:</a:t>
            </a:r>
            <a:r>
              <a:rPr lang="en-US" sz="2799">
                <a:solidFill>
                  <a:srgbClr val="000000"/>
                </a:solidFill>
                <a:latin typeface="Arimo"/>
              </a:rPr>
              <a:t> Incorporate user feedback into the spam detection system to continuously improve its performance and adapt to new spamming techniques.</a:t>
            </a:r>
          </a:p>
          <a:p>
            <a:pPr algn="l" marL="675640" indent="-337820" lvl="1">
              <a:lnSpc>
                <a:spcPts val="3359"/>
              </a:lnSpc>
              <a:buAutoNum type="arabicPeriod" startAt="1"/>
            </a:pPr>
            <a:r>
              <a:rPr lang="en-US" sz="2799">
                <a:solidFill>
                  <a:srgbClr val="000000"/>
                </a:solidFill>
                <a:latin typeface="Arimo Bold"/>
              </a:rPr>
              <a:t>Multimodal Detection:</a:t>
            </a:r>
            <a:r>
              <a:rPr lang="en-US" sz="2799">
                <a:solidFill>
                  <a:srgbClr val="000000"/>
                </a:solidFill>
                <a:latin typeface="Arimo"/>
              </a:rPr>
              <a:t> Combine text-based features with other modalities such as images and metadata to improve the detection of sophisticated spam emails.</a:t>
            </a:r>
          </a:p>
        </p:txBody>
      </p:sp>
      <p:sp>
        <p:nvSpPr>
          <p:cNvPr name="Freeform 13" id="13" descr="Abstract background with futuristic elements"/>
          <p:cNvSpPr/>
          <p:nvPr/>
        </p:nvSpPr>
        <p:spPr>
          <a:xfrm flipH="false" flipV="false" rot="0">
            <a:off x="9585960" y="2140684"/>
            <a:ext cx="8090390" cy="5389284"/>
          </a:xfrm>
          <a:custGeom>
            <a:avLst/>
            <a:gdLst/>
            <a:ahLst/>
            <a:cxnLst/>
            <a:rect r="r" b="b" t="t" l="l"/>
            <a:pathLst>
              <a:path h="5389284" w="8090390">
                <a:moveTo>
                  <a:pt x="0" y="0"/>
                </a:moveTo>
                <a:lnTo>
                  <a:pt x="8090390" y="0"/>
                </a:lnTo>
                <a:lnTo>
                  <a:pt x="8090390" y="5389284"/>
                </a:lnTo>
                <a:lnTo>
                  <a:pt x="0" y="5389284"/>
                </a:lnTo>
                <a:lnTo>
                  <a:pt x="0" y="0"/>
                </a:lnTo>
                <a:close/>
              </a:path>
            </a:pathLst>
          </a:custGeom>
          <a:blipFill>
            <a:blip r:embed="rId4"/>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1" y="1170754"/>
            <a:ext cx="871473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Video of the Project</a:t>
            </a:r>
          </a:p>
        </p:txBody>
      </p:sp>
      <p:pic>
        <p:nvPicPr>
          <p:cNvPr name="Picture 12" id="12">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040394" y="2006232"/>
            <a:ext cx="14207206" cy="7488382"/>
          </a:xfrm>
          <a:prstGeom prst="rect">
            <a:avLst/>
          </a:prstGeom>
        </p:spPr>
      </p:pic>
    </p:spTree>
  </p:cSld>
  <p:clrMapOvr>
    <a:masterClrMapping/>
  </p:clrMapOvr>
  <p:timing>
    <p:tnLst>
      <p:par>
        <p:cTn dur="indefinite" restart="never" nodeType="tmRoot">
          <p:childTnLst>
            <p:video>
              <p:cMediaNode vol="80000">
                <p:cTn fill="hold" display="false">
                  <p:stCondLst>
                    <p:cond delay="indefinite"/>
                  </p:stCondLst>
                </p:cTn>
                <p:tgtEl>
                  <p:spTgt spid="1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3" y="1170754"/>
            <a:ext cx="568931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Conclusion</a:t>
            </a:r>
          </a:p>
        </p:txBody>
      </p:sp>
      <p:sp>
        <p:nvSpPr>
          <p:cNvPr name="TextBox 12" id="12"/>
          <p:cNvSpPr txBox="true"/>
          <p:nvPr/>
        </p:nvSpPr>
        <p:spPr>
          <a:xfrm rot="0">
            <a:off x="462899" y="2194797"/>
            <a:ext cx="8589678" cy="7079148"/>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mo"/>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algn="l" marL="675640" indent="-337820" lvl="1">
              <a:lnSpc>
                <a:spcPts val="3359"/>
              </a:lnSpc>
              <a:buFont typeface="Arial"/>
              <a:buChar char="•"/>
            </a:pPr>
            <a:r>
              <a:rPr lang="en-US" sz="2799">
                <a:solidFill>
                  <a:srgbClr val="000000"/>
                </a:solidFill>
                <a:latin typeface="Arimo"/>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p>
        </p:txBody>
      </p:sp>
      <p:sp>
        <p:nvSpPr>
          <p:cNvPr name="Freeform 13" id="13" descr="A pen and papers with check marks  Description automatically generated"/>
          <p:cNvSpPr/>
          <p:nvPr/>
        </p:nvSpPr>
        <p:spPr>
          <a:xfrm flipH="false" flipV="false" rot="0">
            <a:off x="9460402" y="2122422"/>
            <a:ext cx="8349444" cy="5890260"/>
          </a:xfrm>
          <a:custGeom>
            <a:avLst/>
            <a:gdLst/>
            <a:ahLst/>
            <a:cxnLst/>
            <a:rect r="r" b="b" t="t" l="l"/>
            <a:pathLst>
              <a:path h="5890260" w="8349444">
                <a:moveTo>
                  <a:pt x="0" y="0"/>
                </a:moveTo>
                <a:lnTo>
                  <a:pt x="8349444" y="0"/>
                </a:lnTo>
                <a:lnTo>
                  <a:pt x="8349444" y="5890260"/>
                </a:lnTo>
                <a:lnTo>
                  <a:pt x="0" y="5890260"/>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61310" y="2094482"/>
            <a:ext cx="17286610" cy="2489478"/>
          </a:xfrm>
          <a:prstGeom prst="rect">
            <a:avLst/>
          </a:prstGeom>
        </p:spPr>
        <p:txBody>
          <a:bodyPr anchor="t" rtlCol="false" tIns="0" lIns="0" bIns="0" rIns="0">
            <a:spAutoFit/>
          </a:bodyPr>
          <a:lstStyle/>
          <a:p>
            <a:pPr algn="l" marL="675640" indent="-337820" lvl="1">
              <a:lnSpc>
                <a:spcPts val="3359"/>
              </a:lnSpc>
              <a:buFont typeface="Arial"/>
              <a:buChar char="•"/>
            </a:pPr>
            <a:r>
              <a:rPr lang="en-US" sz="2799" u="sng">
                <a:solidFill>
                  <a:srgbClr val="0097A7"/>
                </a:solidFill>
                <a:latin typeface="Arial"/>
                <a:hlinkClick r:id="rId4" tooltip="https://www.coursera.org/"/>
              </a:rPr>
              <a:t>https://www.coursera.org/</a:t>
            </a:r>
          </a:p>
          <a:p>
            <a:pPr algn="l" marL="675640" indent="-337820" lvl="1">
              <a:lnSpc>
                <a:spcPts val="3359"/>
              </a:lnSpc>
              <a:buFont typeface="Arial"/>
              <a:buChar char="•"/>
            </a:pPr>
            <a:r>
              <a:rPr lang="en-US" sz="2799" u="sng">
                <a:solidFill>
                  <a:srgbClr val="0097A7"/>
                </a:solidFill>
                <a:latin typeface="Arial"/>
                <a:hlinkClick r:id="rId5" tooltip="https://www.udacity.com/"/>
              </a:rPr>
              <a:t>https://www.udacity.com/</a:t>
            </a:r>
          </a:p>
          <a:p>
            <a:pPr algn="l" marL="675640" indent="-337820" lvl="1">
              <a:lnSpc>
                <a:spcPts val="3359"/>
              </a:lnSpc>
              <a:buFont typeface="Arial"/>
              <a:buChar char="•"/>
            </a:pPr>
            <a:r>
              <a:rPr lang="en-US" sz="2799" u="sng">
                <a:solidFill>
                  <a:srgbClr val="0097A7"/>
                </a:solidFill>
                <a:latin typeface="Arial"/>
                <a:hlinkClick r:id="rId6" tooltip="https://www.kaggle.com/learn"/>
              </a:rPr>
              <a:t>https://www.kaggle.com/learn</a:t>
            </a:r>
          </a:p>
          <a:p>
            <a:pPr algn="l" marL="675640" indent="-337820" lvl="1">
              <a:lnSpc>
                <a:spcPts val="3359"/>
              </a:lnSpc>
              <a:buFont typeface="Arial"/>
              <a:buChar char="•"/>
            </a:pPr>
            <a:r>
              <a:rPr lang="en-US" sz="2799">
                <a:solidFill>
                  <a:srgbClr val="0000FF"/>
                </a:solidFill>
                <a:latin typeface="Arial"/>
              </a:rPr>
              <a:t>https://codelabs.developers.google.com/</a:t>
            </a:r>
          </a:p>
        </p:txBody>
      </p:sp>
      <p:sp>
        <p:nvSpPr>
          <p:cNvPr name="TextBox 12" id="12"/>
          <p:cNvSpPr txBox="true"/>
          <p:nvPr/>
        </p:nvSpPr>
        <p:spPr>
          <a:xfrm rot="0">
            <a:off x="361295" y="1173562"/>
            <a:ext cx="8691280" cy="875697"/>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Reference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6414349" y="4050422"/>
            <a:ext cx="5459300" cy="1001653"/>
          </a:xfrm>
          <a:prstGeom prst="rect">
            <a:avLst/>
          </a:prstGeom>
        </p:spPr>
        <p:txBody>
          <a:bodyPr anchor="t" rtlCol="false" tIns="0" lIns="0" bIns="0" rIns="0">
            <a:spAutoFit/>
          </a:bodyPr>
          <a:lstStyle/>
          <a:p>
            <a:pPr algn="ctr">
              <a:lnSpc>
                <a:spcPts val="7200"/>
              </a:lnSpc>
            </a:pPr>
            <a:r>
              <a:rPr lang="en-US" sz="6000">
                <a:solidFill>
                  <a:srgbClr val="00000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1901380" y="4528244"/>
            <a:ext cx="14485240" cy="1154310"/>
          </a:xfrm>
          <a:prstGeom prst="rect">
            <a:avLst/>
          </a:prstGeom>
        </p:spPr>
        <p:txBody>
          <a:bodyPr anchor="t" rtlCol="false" tIns="0" lIns="0" bIns="0" rIns="0">
            <a:spAutoFit/>
          </a:bodyPr>
          <a:lstStyle/>
          <a:p>
            <a:pPr algn="ctr">
              <a:lnSpc>
                <a:spcPts val="4320"/>
              </a:lnSpc>
            </a:pPr>
            <a:r>
              <a:rPr lang="en-US" sz="3600">
                <a:solidFill>
                  <a:srgbClr val="000000"/>
                </a:solidFill>
                <a:latin typeface="Arial Bold"/>
              </a:rPr>
              <a:t>Disclaimer</a:t>
            </a:r>
          </a:p>
          <a:p>
            <a:pPr algn="ctr">
              <a:lnSpc>
                <a:spcPts val="3359"/>
              </a:lnSpc>
            </a:pPr>
            <a:r>
              <a:rPr lang="en-US" sz="2799">
                <a:solidFill>
                  <a:srgbClr val="000000"/>
                </a:solidFill>
                <a:latin typeface="Arial"/>
              </a:rPr>
              <a:t>The content is curated from online/offline resources and used for educational purpose only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44359" y="1157168"/>
            <a:ext cx="8708216"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Course Outline</a:t>
            </a:r>
          </a:p>
        </p:txBody>
      </p:sp>
      <p:sp>
        <p:nvSpPr>
          <p:cNvPr name="TextBox 12" id="12"/>
          <p:cNvSpPr txBox="true"/>
          <p:nvPr/>
        </p:nvSpPr>
        <p:spPr>
          <a:xfrm rot="0">
            <a:off x="344361" y="2143113"/>
            <a:ext cx="9005926" cy="5968216"/>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al"/>
              </a:rPr>
              <a:t>Abstract</a:t>
            </a:r>
          </a:p>
          <a:p>
            <a:pPr algn="l" marL="675640" indent="-337820" lvl="1">
              <a:lnSpc>
                <a:spcPts val="3359"/>
              </a:lnSpc>
              <a:buFont typeface="Arial"/>
              <a:buChar char="•"/>
            </a:pPr>
            <a:r>
              <a:rPr lang="en-US" sz="2799">
                <a:solidFill>
                  <a:srgbClr val="000000"/>
                </a:solidFill>
                <a:latin typeface="Arial"/>
              </a:rPr>
              <a:t>Problem Statement</a:t>
            </a:r>
          </a:p>
          <a:p>
            <a:pPr algn="l" marL="675640" indent="-337820" lvl="1">
              <a:lnSpc>
                <a:spcPts val="3359"/>
              </a:lnSpc>
              <a:buFont typeface="Arial"/>
              <a:buChar char="•"/>
            </a:pPr>
            <a:r>
              <a:rPr lang="en-US" sz="2799">
                <a:solidFill>
                  <a:srgbClr val="000000"/>
                </a:solidFill>
                <a:latin typeface="Arial"/>
              </a:rPr>
              <a:t>Aims, Objective &amp; Proposed System/Solution </a:t>
            </a:r>
          </a:p>
          <a:p>
            <a:pPr algn="l" marL="675640" indent="-337820" lvl="1">
              <a:lnSpc>
                <a:spcPts val="3359"/>
              </a:lnSpc>
              <a:buFont typeface="Arial"/>
              <a:buChar char="•"/>
            </a:pPr>
            <a:r>
              <a:rPr lang="en-US" sz="2799">
                <a:solidFill>
                  <a:srgbClr val="000000"/>
                </a:solidFill>
                <a:latin typeface="Arial"/>
              </a:rPr>
              <a:t>System Deployment Approach</a:t>
            </a:r>
          </a:p>
          <a:p>
            <a:pPr algn="l" marL="675640" indent="-337820" lvl="1">
              <a:lnSpc>
                <a:spcPts val="3359"/>
              </a:lnSpc>
              <a:buFont typeface="Arial"/>
              <a:buChar char="•"/>
            </a:pPr>
            <a:r>
              <a:rPr lang="en-US" sz="2799">
                <a:solidFill>
                  <a:srgbClr val="000000"/>
                </a:solidFill>
                <a:latin typeface="Arial"/>
              </a:rPr>
              <a:t>Model Development &amp; Algorithm</a:t>
            </a:r>
          </a:p>
          <a:p>
            <a:pPr algn="l" marL="675640" indent="-337820" lvl="1">
              <a:lnSpc>
                <a:spcPts val="3359"/>
              </a:lnSpc>
              <a:buFont typeface="Arial"/>
              <a:buChar char="•"/>
            </a:pPr>
            <a:r>
              <a:rPr lang="en-US" sz="2799">
                <a:solidFill>
                  <a:srgbClr val="000000"/>
                </a:solidFill>
                <a:latin typeface="Arial"/>
              </a:rPr>
              <a:t>Future Scope</a:t>
            </a:r>
          </a:p>
          <a:p>
            <a:pPr algn="l" marL="675640" indent="-337820" lvl="1">
              <a:lnSpc>
                <a:spcPts val="3359"/>
              </a:lnSpc>
              <a:buFont typeface="Arial"/>
              <a:buChar char="•"/>
            </a:pPr>
            <a:r>
              <a:rPr lang="en-US" sz="2799">
                <a:solidFill>
                  <a:srgbClr val="000000"/>
                </a:solidFill>
                <a:latin typeface="Arial"/>
              </a:rPr>
              <a:t>Video of the Project</a:t>
            </a:r>
          </a:p>
          <a:p>
            <a:pPr algn="l" marL="675640" indent="-337820" lvl="1">
              <a:lnSpc>
                <a:spcPts val="3359"/>
              </a:lnSpc>
              <a:buFont typeface="Arial"/>
              <a:buChar char="•"/>
            </a:pPr>
            <a:r>
              <a:rPr lang="en-US" sz="2799">
                <a:solidFill>
                  <a:srgbClr val="000000"/>
                </a:solidFill>
                <a:latin typeface="Arial"/>
              </a:rPr>
              <a:t>Conclusion</a:t>
            </a:r>
          </a:p>
          <a:p>
            <a:pPr algn="l" marL="675640" indent="-337820" lvl="1">
              <a:lnSpc>
                <a:spcPts val="3359"/>
              </a:lnSpc>
              <a:buFont typeface="Arial"/>
              <a:buChar char="•"/>
            </a:pPr>
            <a:r>
              <a:rPr lang="en-US" sz="2799">
                <a:solidFill>
                  <a:srgbClr val="000000"/>
                </a:solidFill>
                <a:latin typeface="Arial"/>
              </a:rPr>
              <a:t>Reference</a:t>
            </a:r>
          </a:p>
        </p:txBody>
      </p:sp>
      <p:sp>
        <p:nvSpPr>
          <p:cNvPr name="Freeform 13" id="13"/>
          <p:cNvSpPr/>
          <p:nvPr/>
        </p:nvSpPr>
        <p:spPr>
          <a:xfrm flipH="false" flipV="false" rot="0">
            <a:off x="10827580" y="2095500"/>
            <a:ext cx="6389880" cy="6389880"/>
          </a:xfrm>
          <a:custGeom>
            <a:avLst/>
            <a:gdLst/>
            <a:ahLst/>
            <a:cxnLst/>
            <a:rect r="r" b="b" t="t" l="l"/>
            <a:pathLst>
              <a:path h="6389880" w="6389880">
                <a:moveTo>
                  <a:pt x="0" y="0"/>
                </a:moveTo>
                <a:lnTo>
                  <a:pt x="6389880" y="0"/>
                </a:lnTo>
                <a:lnTo>
                  <a:pt x="6389880" y="6389880"/>
                </a:lnTo>
                <a:lnTo>
                  <a:pt x="0" y="6389880"/>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61310" y="2146346"/>
            <a:ext cx="8691250" cy="3990260"/>
          </a:xfrm>
          <a:prstGeom prst="rect">
            <a:avLst/>
          </a:prstGeom>
        </p:spPr>
        <p:txBody>
          <a:bodyPr anchor="t" rtlCol="false" tIns="0" lIns="0" bIns="0" rIns="0">
            <a:spAutoFit/>
          </a:bodyPr>
          <a:lstStyle/>
          <a:p>
            <a:pPr algn="just">
              <a:lnSpc>
                <a:spcPts val="3359"/>
              </a:lnSpc>
            </a:pPr>
            <a:r>
              <a:rPr lang="en-US" sz="2799">
                <a:solidFill>
                  <a:srgbClr val="000000"/>
                </a:solidFill>
                <a:latin typeface="Arimo"/>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p>
        </p:txBody>
      </p:sp>
      <p:sp>
        <p:nvSpPr>
          <p:cNvPr name="TextBox 12" id="12"/>
          <p:cNvSpPr txBox="true"/>
          <p:nvPr/>
        </p:nvSpPr>
        <p:spPr>
          <a:xfrm rot="0">
            <a:off x="361295" y="1173562"/>
            <a:ext cx="8691280" cy="875697"/>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Abstract</a:t>
            </a:r>
          </a:p>
        </p:txBody>
      </p:sp>
      <p:sp>
        <p:nvSpPr>
          <p:cNvPr name="Freeform 13" id="13" descr="A screenshot of a device  Description automatically generated"/>
          <p:cNvSpPr/>
          <p:nvPr/>
        </p:nvSpPr>
        <p:spPr>
          <a:xfrm flipH="false" flipV="false" rot="0">
            <a:off x="9759714" y="1901834"/>
            <a:ext cx="7973532" cy="7973532"/>
          </a:xfrm>
          <a:custGeom>
            <a:avLst/>
            <a:gdLst/>
            <a:ahLst/>
            <a:cxnLst/>
            <a:rect r="r" b="b" t="t" l="l"/>
            <a:pathLst>
              <a:path h="7973532" w="7973532">
                <a:moveTo>
                  <a:pt x="0" y="0"/>
                </a:moveTo>
                <a:lnTo>
                  <a:pt x="7973532" y="0"/>
                </a:lnTo>
                <a:lnTo>
                  <a:pt x="7973532" y="7973532"/>
                </a:lnTo>
                <a:lnTo>
                  <a:pt x="0" y="7973532"/>
                </a:lnTo>
                <a:lnTo>
                  <a:pt x="0" y="0"/>
                </a:lnTo>
                <a:close/>
              </a:path>
            </a:pathLst>
          </a:custGeom>
          <a:blipFill>
            <a:blip r:embed="rId4"/>
            <a:stretch>
              <a:fillRect l="0" t="0" r="0" b="0"/>
            </a:stretch>
          </a:blipFill>
        </p:spPr>
      </p:sp>
      <p:sp>
        <p:nvSpPr>
          <p:cNvPr name="Freeform 14" id="14" descr="Businessman fist on chin"/>
          <p:cNvSpPr/>
          <p:nvPr/>
        </p:nvSpPr>
        <p:spPr>
          <a:xfrm flipH="true" flipV="false" rot="0">
            <a:off x="12713936" y="5534412"/>
            <a:ext cx="3295648" cy="4032738"/>
          </a:xfrm>
          <a:custGeom>
            <a:avLst/>
            <a:gdLst/>
            <a:ahLst/>
            <a:cxnLst/>
            <a:rect r="r" b="b" t="t" l="l"/>
            <a:pathLst>
              <a:path h="4032738" w="3295648">
                <a:moveTo>
                  <a:pt x="3295648" y="0"/>
                </a:moveTo>
                <a:lnTo>
                  <a:pt x="0" y="0"/>
                </a:lnTo>
                <a:lnTo>
                  <a:pt x="0" y="4032738"/>
                </a:lnTo>
                <a:lnTo>
                  <a:pt x="3295648" y="4032738"/>
                </a:lnTo>
                <a:lnTo>
                  <a:pt x="3295648" y="0"/>
                </a:lnTo>
                <a:close/>
              </a:path>
            </a:pathLst>
          </a:custGeom>
          <a:blipFill>
            <a:blip r:embed="rId5"/>
            <a:stretch>
              <a:fillRect l="0" t="0" r="0" b="-16945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61310" y="2165396"/>
            <a:ext cx="8691250" cy="2247662"/>
          </a:xfrm>
          <a:prstGeom prst="rect">
            <a:avLst/>
          </a:prstGeom>
        </p:spPr>
        <p:txBody>
          <a:bodyPr anchor="t" rtlCol="false" tIns="0" lIns="0" bIns="0" rIns="0">
            <a:spAutoFit/>
          </a:bodyPr>
          <a:lstStyle/>
          <a:p>
            <a:pPr algn="just" marL="675640" indent="-337820" lvl="1">
              <a:lnSpc>
                <a:spcPts val="3359"/>
              </a:lnSpc>
              <a:buFont typeface="Arial"/>
              <a:buChar char="•"/>
            </a:pPr>
            <a:r>
              <a:rPr lang="en-US" sz="2799">
                <a:solidFill>
                  <a:srgbClr val="000000"/>
                </a:solidFill>
                <a:latin typeface="Nunito"/>
              </a:rPr>
              <a:t>Detecting Spam Emails Using TensorFlow. Implement and build a deep-learning model for Spam Detection. The model we will try to implement will be a Classifier, which would give binary outputs- either spam or ham.</a:t>
            </a:r>
          </a:p>
        </p:txBody>
      </p:sp>
      <p:sp>
        <p:nvSpPr>
          <p:cNvPr name="TextBox 12" id="12"/>
          <p:cNvSpPr txBox="true"/>
          <p:nvPr/>
        </p:nvSpPr>
        <p:spPr>
          <a:xfrm rot="0">
            <a:off x="361295" y="1173562"/>
            <a:ext cx="8691280" cy="875697"/>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Problem Statement</a:t>
            </a:r>
          </a:p>
        </p:txBody>
      </p:sp>
      <p:sp>
        <p:nvSpPr>
          <p:cNvPr name="Freeform 13" id="13" descr="A purple question mark with gears  Description automatically generated"/>
          <p:cNvSpPr/>
          <p:nvPr/>
        </p:nvSpPr>
        <p:spPr>
          <a:xfrm flipH="false" flipV="false" rot="0">
            <a:off x="11349798" y="2012608"/>
            <a:ext cx="6028250" cy="6063506"/>
          </a:xfrm>
          <a:custGeom>
            <a:avLst/>
            <a:gdLst/>
            <a:ahLst/>
            <a:cxnLst/>
            <a:rect r="r" b="b" t="t" l="l"/>
            <a:pathLst>
              <a:path h="6063506" w="6028250">
                <a:moveTo>
                  <a:pt x="0" y="0"/>
                </a:moveTo>
                <a:lnTo>
                  <a:pt x="6028250" y="0"/>
                </a:lnTo>
                <a:lnTo>
                  <a:pt x="6028250" y="6063506"/>
                </a:lnTo>
                <a:lnTo>
                  <a:pt x="0" y="6063506"/>
                </a:lnTo>
                <a:lnTo>
                  <a:pt x="0" y="0"/>
                </a:lnTo>
                <a:close/>
              </a:path>
            </a:pathLst>
          </a:custGeom>
          <a:blipFill>
            <a:blip r:embed="rId4"/>
            <a:stretch>
              <a:fillRect l="-14254" t="-12790" r="-14034" b="-14753"/>
            </a:stretch>
          </a:blipFill>
        </p:spPr>
      </p:sp>
      <p:sp>
        <p:nvSpPr>
          <p:cNvPr name="Freeform 14" id="14" descr="Businessman with clipboard"/>
          <p:cNvSpPr/>
          <p:nvPr/>
        </p:nvSpPr>
        <p:spPr>
          <a:xfrm flipH="false" flipV="false" rot="0">
            <a:off x="9829798" y="4402607"/>
            <a:ext cx="3918024" cy="3871785"/>
          </a:xfrm>
          <a:custGeom>
            <a:avLst/>
            <a:gdLst/>
            <a:ahLst/>
            <a:cxnLst/>
            <a:rect r="r" b="b" t="t" l="l"/>
            <a:pathLst>
              <a:path h="3871785" w="3918024">
                <a:moveTo>
                  <a:pt x="0" y="0"/>
                </a:moveTo>
                <a:lnTo>
                  <a:pt x="3918024" y="0"/>
                </a:lnTo>
                <a:lnTo>
                  <a:pt x="3918024" y="3871785"/>
                </a:lnTo>
                <a:lnTo>
                  <a:pt x="0" y="3871785"/>
                </a:lnTo>
                <a:lnTo>
                  <a:pt x="0" y="0"/>
                </a:lnTo>
                <a:close/>
              </a:path>
            </a:pathLst>
          </a:custGeom>
          <a:blipFill>
            <a:blip r:embed="rId5"/>
            <a:stretch>
              <a:fillRect l="0" t="0" r="0" b="-15105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61310" y="2146346"/>
            <a:ext cx="16997050" cy="1404938"/>
          </a:xfrm>
          <a:prstGeom prst="rect">
            <a:avLst/>
          </a:prstGeom>
        </p:spPr>
        <p:txBody>
          <a:bodyPr anchor="t" rtlCol="false" tIns="0" lIns="0" bIns="0" rIns="0">
            <a:spAutoFit/>
          </a:bodyPr>
          <a:lstStyle/>
          <a:p>
            <a:pPr algn="l">
              <a:lnSpc>
                <a:spcPts val="3359"/>
              </a:lnSpc>
            </a:pPr>
            <a:r>
              <a:rPr lang="en-US" sz="2799">
                <a:solidFill>
                  <a:srgbClr val="000000"/>
                </a:solidFill>
                <a:latin typeface="Arimo Bold"/>
              </a:rPr>
              <a:t>Aim: </a:t>
            </a:r>
            <a:r>
              <a:rPr lang="en-US" sz="2799">
                <a:solidFill>
                  <a:srgbClr val="000000"/>
                </a:solidFill>
                <a:latin typeface="Arimo"/>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p>
        </p:txBody>
      </p:sp>
      <p:sp>
        <p:nvSpPr>
          <p:cNvPr name="TextBox 12" id="12"/>
          <p:cNvSpPr txBox="true"/>
          <p:nvPr/>
        </p:nvSpPr>
        <p:spPr>
          <a:xfrm rot="0">
            <a:off x="361295" y="1173562"/>
            <a:ext cx="8691280" cy="875697"/>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Aim and Objective</a:t>
            </a:r>
          </a:p>
        </p:txBody>
      </p:sp>
      <p:sp>
        <p:nvSpPr>
          <p:cNvPr name="Freeform 13" id="13" descr="Presentation with checklist with solid fill"/>
          <p:cNvSpPr/>
          <p:nvPr/>
        </p:nvSpPr>
        <p:spPr>
          <a:xfrm flipH="false" flipV="false" rot="0">
            <a:off x="6189132" y="3762498"/>
            <a:ext cx="5909734" cy="5774266"/>
          </a:xfrm>
          <a:custGeom>
            <a:avLst/>
            <a:gdLst/>
            <a:ahLst/>
            <a:cxnLst/>
            <a:rect r="r" b="b" t="t" l="l"/>
            <a:pathLst>
              <a:path h="5774266" w="5909734">
                <a:moveTo>
                  <a:pt x="0" y="0"/>
                </a:moveTo>
                <a:lnTo>
                  <a:pt x="5909734" y="0"/>
                </a:lnTo>
                <a:lnTo>
                  <a:pt x="5909734" y="5774266"/>
                </a:lnTo>
                <a:lnTo>
                  <a:pt x="0" y="5774266"/>
                </a:lnTo>
                <a:lnTo>
                  <a:pt x="0" y="0"/>
                </a:lnTo>
                <a:close/>
              </a:path>
            </a:pathLst>
          </a:custGeom>
          <a:blipFill>
            <a:blip r:embed="rId4">
              <a:extLst>
                <a:ext uri="{96DAC541-7B7A-43D3-8B79-37D633B846F1}">
                  <asvg:svgBlip xmlns:asvg="http://schemas.microsoft.com/office/drawing/2016/SVG/main" r:embed="rId5"/>
                </a:ext>
              </a:extLst>
            </a:blip>
            <a:stretch>
              <a:fillRect l="-9096" t="-12878" r="-11947" b="-11004"/>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462914" y="2136821"/>
            <a:ext cx="17118970" cy="5579705"/>
          </a:xfrm>
          <a:prstGeom prst="rect">
            <a:avLst/>
          </a:prstGeom>
        </p:spPr>
        <p:txBody>
          <a:bodyPr anchor="t" rtlCol="false" tIns="0" lIns="0" bIns="0" rIns="0">
            <a:spAutoFit/>
          </a:bodyPr>
          <a:lstStyle/>
          <a:p>
            <a:pPr algn="l" marL="772160" indent="-386080" lvl="1">
              <a:lnSpc>
                <a:spcPts val="3840"/>
              </a:lnSpc>
              <a:buFont typeface="Arial"/>
              <a:buChar char="•"/>
            </a:pPr>
            <a:r>
              <a:rPr lang="en-US" sz="3200">
                <a:solidFill>
                  <a:srgbClr val="000000"/>
                </a:solidFill>
                <a:latin typeface="Arimo"/>
              </a:rPr>
              <a:t>Collect a dataset of labeled emails, including spam and non-spam (ham) emails.</a:t>
            </a:r>
          </a:p>
          <a:p>
            <a:pPr algn="l" marL="772160" indent="-386080" lvl="1">
              <a:lnSpc>
                <a:spcPts val="3840"/>
              </a:lnSpc>
              <a:buFont typeface="Arial"/>
              <a:buChar char="•"/>
            </a:pPr>
            <a:r>
              <a:rPr lang="en-US" sz="3200">
                <a:solidFill>
                  <a:srgbClr val="000000"/>
                </a:solidFill>
                <a:latin typeface="Arimo"/>
              </a:rPr>
              <a:t>Preprocess the email text data to prepare it for machine learning model training.</a:t>
            </a:r>
          </a:p>
          <a:p>
            <a:pPr algn="l" marL="772160" indent="-386080" lvl="1">
              <a:lnSpc>
                <a:spcPts val="3840"/>
              </a:lnSpc>
              <a:buFont typeface="Arial"/>
              <a:buChar char="•"/>
            </a:pPr>
            <a:r>
              <a:rPr lang="en-US" sz="3200">
                <a:solidFill>
                  <a:srgbClr val="000000"/>
                </a:solidFill>
                <a:latin typeface="Arimo"/>
              </a:rPr>
              <a:t>Extract relevant features from the email text data using techniques such as TF-IDF and N-grams.</a:t>
            </a:r>
          </a:p>
          <a:p>
            <a:pPr algn="l" marL="772160" indent="-386080" lvl="1">
              <a:lnSpc>
                <a:spcPts val="3840"/>
              </a:lnSpc>
              <a:buFont typeface="Arial"/>
              <a:buChar char="•"/>
            </a:pPr>
            <a:r>
              <a:rPr lang="en-US" sz="3200">
                <a:solidFill>
                  <a:srgbClr val="000000"/>
                </a:solidFill>
                <a:latin typeface="Arimo"/>
              </a:rPr>
              <a:t>Train a machine learning model, such as a Naive Bayes classifier or a Support Vector Machine (SVM), using the extracted features.</a:t>
            </a:r>
          </a:p>
          <a:p>
            <a:pPr algn="l" marL="772160" indent="-386080" lvl="1">
              <a:lnSpc>
                <a:spcPts val="3840"/>
              </a:lnSpc>
              <a:buFont typeface="Arial"/>
              <a:buChar char="•"/>
            </a:pPr>
            <a:r>
              <a:rPr lang="en-US" sz="3200">
                <a:solidFill>
                  <a:srgbClr val="000000"/>
                </a:solidFill>
                <a:latin typeface="Arimo"/>
              </a:rPr>
              <a:t>Evaluate the performance of the trained model using metrics such as accuracy, precision, recall, and F1 score..</a:t>
            </a:r>
          </a:p>
          <a:p>
            <a:pPr algn="l" marL="772160" indent="-386080" lvl="1">
              <a:lnSpc>
                <a:spcPts val="3840"/>
              </a:lnSpc>
              <a:buFont typeface="Arial"/>
              <a:buChar char="•"/>
            </a:pPr>
            <a:r>
              <a:rPr lang="en-US" sz="3200">
                <a:solidFill>
                  <a:srgbClr val="000000"/>
                </a:solidFill>
                <a:latin typeface="Arimo"/>
              </a:rPr>
              <a:t>Develop a user-friendly interface for the spam detection system, allowing users to easily classify emails as spam or non-spam.</a:t>
            </a:r>
          </a:p>
        </p:txBody>
      </p:sp>
      <p:sp>
        <p:nvSpPr>
          <p:cNvPr name="TextBox 12" id="12"/>
          <p:cNvSpPr txBox="true"/>
          <p:nvPr/>
        </p:nvSpPr>
        <p:spPr>
          <a:xfrm rot="0">
            <a:off x="361295" y="1173562"/>
            <a:ext cx="8691280" cy="854689"/>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Objectives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1" y="1170754"/>
            <a:ext cx="8714732"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Proposed Solution</a:t>
            </a:r>
          </a:p>
        </p:txBody>
      </p:sp>
      <p:sp>
        <p:nvSpPr>
          <p:cNvPr name="TextBox 12" id="12"/>
          <p:cNvSpPr txBox="true"/>
          <p:nvPr/>
        </p:nvSpPr>
        <p:spPr>
          <a:xfrm rot="0">
            <a:off x="462899" y="2156697"/>
            <a:ext cx="8589678" cy="6050290"/>
          </a:xfrm>
          <a:prstGeom prst="rect">
            <a:avLst/>
          </a:prstGeom>
        </p:spPr>
        <p:txBody>
          <a:bodyPr anchor="t" rtlCol="false" tIns="0" lIns="0" bIns="0" rIns="0">
            <a:spAutoFit/>
          </a:bodyPr>
          <a:lstStyle/>
          <a:p>
            <a:pPr algn="l" marL="675640" indent="-337820" lvl="1">
              <a:lnSpc>
                <a:spcPts val="3359"/>
              </a:lnSpc>
              <a:buFont typeface="Arial"/>
              <a:buChar char="•"/>
            </a:pPr>
            <a:r>
              <a:rPr lang="en-US" sz="2799">
                <a:solidFill>
                  <a:srgbClr val="000000"/>
                </a:solidFill>
                <a:latin typeface="Arial Bold"/>
              </a:rPr>
              <a:t>Solution: </a:t>
            </a:r>
            <a:r>
              <a:rPr lang="en-US" sz="2799">
                <a:solidFill>
                  <a:srgbClr val="000000"/>
                </a:solidFill>
                <a:latin typeface="Arial"/>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sp>
        <p:nvSpPr>
          <p:cNvPr name="Freeform 13" id="13" descr="How to Write the Perfect Web Design Proposal - Bidsketch"/>
          <p:cNvSpPr/>
          <p:nvPr/>
        </p:nvSpPr>
        <p:spPr>
          <a:xfrm flipH="false" flipV="false" rot="0">
            <a:off x="10529052" y="2095500"/>
            <a:ext cx="6845612" cy="4555444"/>
          </a:xfrm>
          <a:custGeom>
            <a:avLst/>
            <a:gdLst/>
            <a:ahLst/>
            <a:cxnLst/>
            <a:rect r="r" b="b" t="t" l="l"/>
            <a:pathLst>
              <a:path h="4555444" w="6845612">
                <a:moveTo>
                  <a:pt x="0" y="0"/>
                </a:moveTo>
                <a:lnTo>
                  <a:pt x="6845612" y="0"/>
                </a:lnTo>
                <a:lnTo>
                  <a:pt x="6845612" y="4555444"/>
                </a:lnTo>
                <a:lnTo>
                  <a:pt x="0" y="4555444"/>
                </a:lnTo>
                <a:lnTo>
                  <a:pt x="0" y="0"/>
                </a:lnTo>
                <a:close/>
              </a:path>
            </a:pathLst>
          </a:custGeom>
          <a:blipFill>
            <a:blip r:embed="rId4"/>
            <a:stretch>
              <a:fillRect l="0" t="0" r="0" b="0"/>
            </a:stretch>
          </a:blipFill>
        </p:spPr>
      </p:sp>
      <p:sp>
        <p:nvSpPr>
          <p:cNvPr name="AutoShape 14" id="14"/>
          <p:cNvSpPr/>
          <p:nvPr/>
        </p:nvSpPr>
        <p:spPr>
          <a:xfrm rot="5381577">
            <a:off x="8751661" y="4389120"/>
            <a:ext cx="3554781" cy="0"/>
          </a:xfrm>
          <a:prstGeom prst="line">
            <a:avLst/>
          </a:prstGeom>
          <a:ln cap="rnd" w="9525">
            <a:solidFill>
              <a:srgbClr val="FFAB40"/>
            </a:solidFill>
            <a:prstDash val="solid"/>
            <a:headEnd type="none" len="sm" w="sm"/>
            <a:tailEnd type="none" len="sm" w="sm"/>
          </a:ln>
        </p:spPr>
      </p:sp>
      <p:sp>
        <p:nvSpPr>
          <p:cNvPr name="AutoShape 15" id="15"/>
          <p:cNvSpPr/>
          <p:nvPr/>
        </p:nvSpPr>
        <p:spPr>
          <a:xfrm rot="5381577">
            <a:off x="15597273" y="4389120"/>
            <a:ext cx="3554781" cy="0"/>
          </a:xfrm>
          <a:prstGeom prst="line">
            <a:avLst/>
          </a:prstGeom>
          <a:ln cap="rnd" w="9525">
            <a:solidFill>
              <a:srgbClr val="FFAB4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0" y="-29544"/>
            <a:ext cx="14231258" cy="985378"/>
            <a:chOff x="0" y="0"/>
            <a:chExt cx="18975011" cy="1313837"/>
          </a:xfrm>
        </p:grpSpPr>
        <p:sp>
          <p:nvSpPr>
            <p:cNvPr name="Freeform 3" id="3"/>
            <p:cNvSpPr/>
            <p:nvPr/>
          </p:nvSpPr>
          <p:spPr>
            <a:xfrm flipH="false" flipV="false" rot="0">
              <a:off x="33909" y="33909"/>
              <a:ext cx="18907253" cy="1246124"/>
            </a:xfrm>
            <a:custGeom>
              <a:avLst/>
              <a:gdLst/>
              <a:ahLst/>
              <a:cxnLst/>
              <a:rect r="r" b="b" t="t" l="l"/>
              <a:pathLst>
                <a:path h="1246124" w="18907253">
                  <a:moveTo>
                    <a:pt x="0" y="0"/>
                  </a:moveTo>
                  <a:lnTo>
                    <a:pt x="18907253" y="0"/>
                  </a:lnTo>
                  <a:lnTo>
                    <a:pt x="18907253" y="1246124"/>
                  </a:lnTo>
                  <a:lnTo>
                    <a:pt x="0" y="1246124"/>
                  </a:lnTo>
                  <a:close/>
                </a:path>
              </a:pathLst>
            </a:custGeom>
            <a:solidFill>
              <a:srgbClr val="223366"/>
            </a:solidFill>
          </p:spPr>
        </p:sp>
        <p:sp>
          <p:nvSpPr>
            <p:cNvPr name="Freeform 4" id="4"/>
            <p:cNvSpPr/>
            <p:nvPr/>
          </p:nvSpPr>
          <p:spPr>
            <a:xfrm flipH="false" flipV="false" rot="0">
              <a:off x="0" y="0"/>
              <a:ext cx="18975071" cy="1313942"/>
            </a:xfrm>
            <a:custGeom>
              <a:avLst/>
              <a:gdLst/>
              <a:ahLst/>
              <a:cxnLst/>
              <a:rect r="r" b="b" t="t" l="l"/>
              <a:pathLst>
                <a:path h="1313942" w="18975071">
                  <a:moveTo>
                    <a:pt x="33909" y="0"/>
                  </a:moveTo>
                  <a:lnTo>
                    <a:pt x="18941162" y="0"/>
                  </a:lnTo>
                  <a:cubicBezTo>
                    <a:pt x="18959830" y="0"/>
                    <a:pt x="18975071" y="15113"/>
                    <a:pt x="18975071" y="33909"/>
                  </a:cubicBezTo>
                  <a:lnTo>
                    <a:pt x="18975071" y="1280033"/>
                  </a:lnTo>
                  <a:cubicBezTo>
                    <a:pt x="18975071" y="1298702"/>
                    <a:pt x="18959957" y="1313942"/>
                    <a:pt x="18941162" y="1313942"/>
                  </a:cubicBezTo>
                  <a:lnTo>
                    <a:pt x="33909" y="1313942"/>
                  </a:lnTo>
                  <a:cubicBezTo>
                    <a:pt x="15240" y="1313942"/>
                    <a:pt x="0" y="1298829"/>
                    <a:pt x="0" y="1280033"/>
                  </a:cubicBezTo>
                  <a:lnTo>
                    <a:pt x="0" y="33909"/>
                  </a:lnTo>
                  <a:cubicBezTo>
                    <a:pt x="0" y="15113"/>
                    <a:pt x="15113" y="0"/>
                    <a:pt x="33909" y="0"/>
                  </a:cubicBezTo>
                  <a:moveTo>
                    <a:pt x="33909" y="67691"/>
                  </a:moveTo>
                  <a:lnTo>
                    <a:pt x="33909" y="33909"/>
                  </a:lnTo>
                  <a:lnTo>
                    <a:pt x="67691" y="33909"/>
                  </a:lnTo>
                  <a:lnTo>
                    <a:pt x="67691" y="1280033"/>
                  </a:lnTo>
                  <a:lnTo>
                    <a:pt x="33909" y="1280033"/>
                  </a:lnTo>
                  <a:lnTo>
                    <a:pt x="33909" y="1246124"/>
                  </a:lnTo>
                  <a:lnTo>
                    <a:pt x="18941162" y="1246124"/>
                  </a:lnTo>
                  <a:lnTo>
                    <a:pt x="18941162" y="1280033"/>
                  </a:lnTo>
                  <a:lnTo>
                    <a:pt x="18907252" y="1280033"/>
                  </a:lnTo>
                  <a:lnTo>
                    <a:pt x="18907252" y="33909"/>
                  </a:lnTo>
                  <a:lnTo>
                    <a:pt x="18941162" y="33909"/>
                  </a:lnTo>
                  <a:lnTo>
                    <a:pt x="18941162" y="67691"/>
                  </a:lnTo>
                  <a:lnTo>
                    <a:pt x="33909" y="67691"/>
                  </a:lnTo>
                  <a:close/>
                </a:path>
              </a:pathLst>
            </a:custGeom>
            <a:solidFill>
              <a:srgbClr val="223366"/>
            </a:solidFill>
          </p:spPr>
        </p:sp>
      </p:grpSp>
      <p:grpSp>
        <p:nvGrpSpPr>
          <p:cNvPr name="Group 5" id="5"/>
          <p:cNvGrpSpPr/>
          <p:nvPr/>
        </p:nvGrpSpPr>
        <p:grpSpPr>
          <a:xfrm rot="0">
            <a:off x="0" y="9870122"/>
            <a:ext cx="18288000" cy="416878"/>
            <a:chOff x="0" y="0"/>
            <a:chExt cx="24384000" cy="555837"/>
          </a:xfrm>
        </p:grpSpPr>
        <p:sp>
          <p:nvSpPr>
            <p:cNvPr name="Freeform 6" id="6"/>
            <p:cNvSpPr/>
            <p:nvPr/>
          </p:nvSpPr>
          <p:spPr>
            <a:xfrm flipH="false" flipV="false" rot="0">
              <a:off x="0" y="0"/>
              <a:ext cx="24384000" cy="555879"/>
            </a:xfrm>
            <a:custGeom>
              <a:avLst/>
              <a:gdLst/>
              <a:ahLst/>
              <a:cxnLst/>
              <a:rect r="r" b="b" t="t" l="l"/>
              <a:pathLst>
                <a:path h="555879" w="24384000">
                  <a:moveTo>
                    <a:pt x="0" y="0"/>
                  </a:moveTo>
                  <a:lnTo>
                    <a:pt x="24384000" y="0"/>
                  </a:lnTo>
                  <a:lnTo>
                    <a:pt x="24384000" y="555879"/>
                  </a:lnTo>
                  <a:lnTo>
                    <a:pt x="0" y="555879"/>
                  </a:lnTo>
                  <a:close/>
                </a:path>
              </a:pathLst>
            </a:custGeom>
            <a:solidFill>
              <a:srgbClr val="851910"/>
            </a:solidFill>
          </p:spPr>
        </p:sp>
      </p:grpSp>
      <p:sp>
        <p:nvSpPr>
          <p:cNvPr name="TextBox 7" id="7"/>
          <p:cNvSpPr txBox="true"/>
          <p:nvPr/>
        </p:nvSpPr>
        <p:spPr>
          <a:xfrm rot="0">
            <a:off x="355600" y="110419"/>
            <a:ext cx="7584440" cy="652343"/>
          </a:xfrm>
          <a:prstGeom prst="rect">
            <a:avLst/>
          </a:prstGeom>
        </p:spPr>
        <p:txBody>
          <a:bodyPr anchor="t" rtlCol="false" tIns="0" lIns="0" bIns="0" rIns="0">
            <a:spAutoFit/>
          </a:bodyPr>
          <a:lstStyle/>
          <a:p>
            <a:pPr algn="l">
              <a:lnSpc>
                <a:spcPts val="3840"/>
              </a:lnSpc>
            </a:pPr>
            <a:r>
              <a:rPr lang="en-US" sz="3200">
                <a:solidFill>
                  <a:srgbClr val="FFFFFF"/>
                </a:solidFill>
                <a:latin typeface="Arial Bold"/>
              </a:rPr>
              <a:t> Detecting Spam Emails</a:t>
            </a:r>
          </a:p>
        </p:txBody>
      </p:sp>
      <p:grpSp>
        <p:nvGrpSpPr>
          <p:cNvPr name="Group 8" id="8"/>
          <p:cNvGrpSpPr/>
          <p:nvPr/>
        </p:nvGrpSpPr>
        <p:grpSpPr>
          <a:xfrm rot="0">
            <a:off x="18055772" y="0"/>
            <a:ext cx="232228" cy="934578"/>
            <a:chOff x="0" y="0"/>
            <a:chExt cx="309637" cy="1246104"/>
          </a:xfrm>
        </p:grpSpPr>
        <p:sp>
          <p:nvSpPr>
            <p:cNvPr name="Freeform 9" id="9"/>
            <p:cNvSpPr/>
            <p:nvPr/>
          </p:nvSpPr>
          <p:spPr>
            <a:xfrm flipH="false" flipV="false" rot="0">
              <a:off x="0" y="0"/>
              <a:ext cx="309626" cy="1246124"/>
            </a:xfrm>
            <a:custGeom>
              <a:avLst/>
              <a:gdLst/>
              <a:ahLst/>
              <a:cxnLst/>
              <a:rect r="r" b="b" t="t" l="l"/>
              <a:pathLst>
                <a:path h="1246124" w="309626">
                  <a:moveTo>
                    <a:pt x="0" y="0"/>
                  </a:moveTo>
                  <a:lnTo>
                    <a:pt x="309626" y="0"/>
                  </a:lnTo>
                  <a:lnTo>
                    <a:pt x="309626" y="1246124"/>
                  </a:lnTo>
                  <a:lnTo>
                    <a:pt x="0" y="1246124"/>
                  </a:lnTo>
                  <a:close/>
                </a:path>
              </a:pathLst>
            </a:custGeom>
            <a:solidFill>
              <a:srgbClr val="00B0F0"/>
            </a:solidFill>
          </p:spPr>
        </p:sp>
      </p:grpSp>
      <p:sp>
        <p:nvSpPr>
          <p:cNvPr name="Freeform 10" id="10"/>
          <p:cNvSpPr/>
          <p:nvPr/>
        </p:nvSpPr>
        <p:spPr>
          <a:xfrm flipH="false" flipV="false" rot="0">
            <a:off x="14870616" y="99620"/>
            <a:ext cx="2490988" cy="810176"/>
          </a:xfrm>
          <a:custGeom>
            <a:avLst/>
            <a:gdLst/>
            <a:ahLst/>
            <a:cxnLst/>
            <a:rect r="r" b="b" t="t" l="l"/>
            <a:pathLst>
              <a:path h="810176" w="2490988">
                <a:moveTo>
                  <a:pt x="0" y="0"/>
                </a:moveTo>
                <a:lnTo>
                  <a:pt x="2490988" y="0"/>
                </a:lnTo>
                <a:lnTo>
                  <a:pt x="2490988" y="810176"/>
                </a:lnTo>
                <a:lnTo>
                  <a:pt x="0" y="810176"/>
                </a:lnTo>
                <a:lnTo>
                  <a:pt x="0" y="0"/>
                </a:lnTo>
                <a:close/>
              </a:path>
            </a:pathLst>
          </a:custGeom>
          <a:blipFill>
            <a:blip r:embed="rId3"/>
            <a:stretch>
              <a:fillRect l="0" t="0" r="0" b="0"/>
            </a:stretch>
          </a:blipFill>
        </p:spPr>
      </p:sp>
      <p:sp>
        <p:nvSpPr>
          <p:cNvPr name="TextBox 11" id="11"/>
          <p:cNvSpPr txBox="true"/>
          <p:nvPr/>
        </p:nvSpPr>
        <p:spPr>
          <a:xfrm rot="0">
            <a:off x="337841" y="1170754"/>
            <a:ext cx="8714734" cy="528351"/>
          </a:xfrm>
          <a:prstGeom prst="rect">
            <a:avLst/>
          </a:prstGeom>
        </p:spPr>
        <p:txBody>
          <a:bodyPr anchor="t" rtlCol="false" tIns="0" lIns="0" bIns="0" rIns="0">
            <a:spAutoFit/>
          </a:bodyPr>
          <a:lstStyle/>
          <a:p>
            <a:pPr algn="l">
              <a:lnSpc>
                <a:spcPts val="3840"/>
              </a:lnSpc>
            </a:pPr>
            <a:r>
              <a:rPr lang="en-US" sz="3200">
                <a:solidFill>
                  <a:srgbClr val="213163"/>
                </a:solidFill>
                <a:latin typeface="Arial Bold"/>
              </a:rPr>
              <a:t>System Deployment Approach</a:t>
            </a:r>
          </a:p>
        </p:txBody>
      </p:sp>
      <p:sp>
        <p:nvSpPr>
          <p:cNvPr name="Freeform 12" id="12"/>
          <p:cNvSpPr/>
          <p:nvPr/>
        </p:nvSpPr>
        <p:spPr>
          <a:xfrm flipH="false" flipV="false" rot="0">
            <a:off x="4262160" y="2445472"/>
            <a:ext cx="9491626" cy="6695524"/>
          </a:xfrm>
          <a:custGeom>
            <a:avLst/>
            <a:gdLst/>
            <a:ahLst/>
            <a:cxnLst/>
            <a:rect r="r" b="b" t="t" l="l"/>
            <a:pathLst>
              <a:path h="6695524" w="9491626">
                <a:moveTo>
                  <a:pt x="0" y="0"/>
                </a:moveTo>
                <a:lnTo>
                  <a:pt x="9491626" y="0"/>
                </a:lnTo>
                <a:lnTo>
                  <a:pt x="9491626" y="6695524"/>
                </a:lnTo>
                <a:lnTo>
                  <a:pt x="0" y="6695524"/>
                </a:lnTo>
                <a:lnTo>
                  <a:pt x="0" y="0"/>
                </a:lnTo>
                <a:close/>
              </a:path>
            </a:pathLst>
          </a:custGeom>
          <a:blipFill>
            <a:blip r:embed="rId4"/>
            <a:stretch>
              <a:fillRect l="-23247" t="-11300" r="-19904" b="-284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DAGC3AyoyRs</dc:identifier>
  <dcterms:modified xsi:type="dcterms:W3CDTF">2011-08-01T06:04:30Z</dcterms:modified>
  <cp:revision>1</cp:revision>
  <dc:title>NAAN MUDHALVAN PROJECT SK.pptx</dc:title>
</cp:coreProperties>
</file>